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Lst>
  <p:sldSz cy="6858000" cx="9144000"/>
  <p:notesSz cx="6858000" cy="9144000"/>
  <p:embeddedFontLst>
    <p:embeddedFont>
      <p:font typeface="Roboto"/>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Set Khaing O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3599A2-2F3C-438D-B7C3-0190031C4677}">
  <a:tblStyle styleId="{0A3599A2-2F3C-438D-B7C3-0190031C46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oboto-boldItalic.fntdata"/><Relationship Id="rId117" Type="http://schemas.openxmlformats.org/officeDocument/2006/relationships/font" Target="fonts/Roboto-italic.fntdata"/><Relationship Id="rId116" Type="http://schemas.openxmlformats.org/officeDocument/2006/relationships/font" Target="fonts/Roboto-bold.fntdata"/><Relationship Id="rId115" Type="http://schemas.openxmlformats.org/officeDocument/2006/relationships/font" Target="fonts/Roboto-regular.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30T14:57:42.543">
    <p:pos x="6000" y="0"/>
    <p:text>&lt;set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30T14:58:26.179">
    <p:pos x="6000" y="0"/>
    <p:text>End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9cefb8f300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9cefb8f300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19cefb8f300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a7359f7107_0_4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a7359f7107_0_4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g1a7359f7107_0_4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a7359f7107_0_4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a7359f7107_0_4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1a7359f7107_0_4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a7359f7107_0_4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a7359f7107_0_4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g1a7359f7107_0_4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9fcc213a3c_6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9fcc213a3c_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19fcc213a3c_6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9fcc213a3c_6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9fcc213a3c_6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19fcc213a3c_6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a746e2dad9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g1a746e2dad9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9fcc213a3c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19fcc213a3c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9cefb8f300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9cefb8f30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19cefb8f300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9cefb8f300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9cefb8f300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9cefb8f300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9cefb8f300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9cefb8f300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19cefb8f300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9cefb8f300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9cefb8f30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19cefb8f300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9cefb8f300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9cefb8f300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9cefb8f300_0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7359f7107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a7359f7107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a7359f7107_0_1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9cefb8f300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9cefb8f300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9cefb8f300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7359f7107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a7359f7107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1a7359f7107_0_1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9da723f442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9da723f442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9da723f442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9cefb8f300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9cefb8f300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9cefb8f300_0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9da723f442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9da723f442_1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t/>
            </a:r>
            <a:endParaRPr/>
          </a:p>
        </p:txBody>
      </p:sp>
      <p:sp>
        <p:nvSpPr>
          <p:cNvPr id="238" name="Google Shape;238;g19da723f442_1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9cefb8f300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9cefb8f30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19cefb8f300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da723f442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9da723f442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9da723f442_1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cefb8f300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9cefb8f300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9cefb8f300_0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7359f7107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a7359f7107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1a7359f7107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a7359f7107_0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a7359f7107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a7359f7107_0_2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a7359f7107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a7359f7107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a7359f7107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9cefb8f300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9cefb8f300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9cefb8f300_0_1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a746e2dad9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a746e2dad9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1a746e2dad9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a7359f7107_0_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a7359f7107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1a7359f7107_0_2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a746e2dad9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a746e2dad9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1a746e2dad9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a746e2dad9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a746e2dad9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1a746e2dad9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a746e2dad9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a746e2dad9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a746e2dad9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a7359f7107_0_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a7359f7107_0_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1a7359f7107_0_2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a7359f7107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a7359f7107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9da723f442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19da723f442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a7359f7107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1a7359f7107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a7359f7107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a7359f7107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9da723f442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9da723f442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9da723f442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9da723f442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a7359f7107_0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a7359f7107_0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1a7359f7107_0_1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9da723f442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19da723f442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a7359f7107_0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a7359f7107_0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1a7359f7107_0_2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9da723f442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t>During the inference time, we load the </a:t>
            </a:r>
            <a:r>
              <a:rPr b="1" lang="en-US" sz="2200">
                <a:solidFill>
                  <a:srgbClr val="FF0000"/>
                </a:solidFill>
              </a:rPr>
              <a:t>weights</a:t>
            </a:r>
            <a:r>
              <a:rPr lang="en-US" sz="2200"/>
              <a:t> from previously trained models and applied to their respective models. Then each model is set to evaluation mode.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drop out -&gt; </a:t>
            </a:r>
            <a:r>
              <a:rPr lang="en-US" sz="2200"/>
              <a:t>identity</a:t>
            </a:r>
            <a:r>
              <a:rPr lang="en-US" sz="2200"/>
              <a:t> function</a:t>
            </a:r>
            <a:endParaRPr sz="2200"/>
          </a:p>
        </p:txBody>
      </p:sp>
      <p:sp>
        <p:nvSpPr>
          <p:cNvPr id="426" name="Google Shape;426;g19da723f442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9da723f442_0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2100"/>
          </a:p>
          <a:p>
            <a:pPr indent="-374650" lvl="0" marL="457200" rtl="0" algn="l">
              <a:spcBef>
                <a:spcPts val="0"/>
              </a:spcBef>
              <a:spcAft>
                <a:spcPts val="0"/>
              </a:spcAft>
              <a:buSzPts val="2300"/>
              <a:buChar char="-"/>
            </a:pPr>
            <a:r>
              <a:rPr lang="en-US" sz="2100"/>
              <a:t>In the test function,  we first initialized the variables that are going to be used along with testing.</a:t>
            </a:r>
            <a:endParaRPr sz="2100"/>
          </a:p>
          <a:p>
            <a:pPr indent="-374650" lvl="0" marL="457200" rtl="0" algn="l">
              <a:spcBef>
                <a:spcPts val="0"/>
              </a:spcBef>
              <a:spcAft>
                <a:spcPts val="0"/>
              </a:spcAft>
              <a:buSzPts val="2300"/>
              <a:buChar char="-"/>
            </a:pPr>
            <a:r>
              <a:rPr lang="en-US" sz="2100"/>
              <a:t> </a:t>
            </a:r>
            <a:endParaRPr sz="2100"/>
          </a:p>
          <a:p>
            <a:pPr indent="-374650" lvl="0" marL="457200" rtl="0" algn="l">
              <a:spcBef>
                <a:spcPts val="0"/>
              </a:spcBef>
              <a:spcAft>
                <a:spcPts val="0"/>
              </a:spcAft>
              <a:buSzPts val="2300"/>
              <a:buChar char="-"/>
            </a:pPr>
            <a:r>
              <a:rPr lang="en-US" sz="2100"/>
              <a:t>We set the correct predictions and accuracies to zero at first. We looped the testloader and </a:t>
            </a:r>
            <a:r>
              <a:rPr b="1" lang="en-US" sz="2100">
                <a:solidFill>
                  <a:srgbClr val="FF0000"/>
                </a:solidFill>
              </a:rPr>
              <a:t>pass the image tensor to the model in each iteration. </a:t>
            </a:r>
            <a:endParaRPr b="1" sz="2100">
              <a:solidFill>
                <a:srgbClr val="FF0000"/>
              </a:solidFill>
            </a:endParaRPr>
          </a:p>
          <a:p>
            <a:pPr indent="-361950" lvl="0" marL="457200" rtl="0" algn="l">
              <a:spcBef>
                <a:spcPts val="0"/>
              </a:spcBef>
              <a:spcAft>
                <a:spcPts val="0"/>
              </a:spcAft>
              <a:buClr>
                <a:srgbClr val="FF0000"/>
              </a:buClr>
              <a:buSzPts val="2100"/>
              <a:buChar char="-"/>
            </a:pPr>
            <a:r>
              <a:t/>
            </a:r>
            <a:endParaRPr b="1" sz="2100">
              <a:solidFill>
                <a:srgbClr val="FF0000"/>
              </a:solidFill>
            </a:endParaRPr>
          </a:p>
          <a:p>
            <a:pPr indent="-317500" lvl="0" marL="457200" rtl="0" algn="l">
              <a:spcBef>
                <a:spcPts val="0"/>
              </a:spcBef>
              <a:spcAft>
                <a:spcPts val="0"/>
              </a:spcAft>
              <a:buSzPts val="1400"/>
              <a:buChar char="-"/>
            </a:pPr>
            <a:r>
              <a:rPr lang="en-US"/>
              <a:t>The predicted class for the image will be the maximum value from the output of the classifier. </a:t>
            </a:r>
            <a:endParaRPr/>
          </a:p>
          <a:p>
            <a:pPr indent="0" lvl="0" marL="0" rtl="0" algn="l">
              <a:spcBef>
                <a:spcPts val="0"/>
              </a:spcBef>
              <a:spcAft>
                <a:spcPts val="0"/>
              </a:spcAft>
              <a:buNone/>
            </a:pPr>
            <a:r>
              <a:t/>
            </a:r>
            <a:endParaRPr/>
          </a:p>
          <a:p>
            <a:pPr indent="-374650" lvl="0" marL="457200" rtl="0" algn="l">
              <a:spcBef>
                <a:spcPts val="0"/>
              </a:spcBef>
              <a:spcAft>
                <a:spcPts val="0"/>
              </a:spcAft>
              <a:buSzPts val="2300"/>
              <a:buChar char="-"/>
            </a:pPr>
            <a:r>
              <a:rPr lang="en-US" sz="2100"/>
              <a:t>The </a:t>
            </a:r>
            <a:r>
              <a:rPr b="1" lang="en-US" sz="2100">
                <a:solidFill>
                  <a:srgbClr val="FF0000"/>
                </a:solidFill>
              </a:rPr>
              <a:t>corrected predictions</a:t>
            </a:r>
            <a:r>
              <a:rPr lang="en-US" sz="2100"/>
              <a:t> are sum up and then divided by the total length of the </a:t>
            </a:r>
            <a:r>
              <a:rPr b="1" lang="en-US" sz="2100">
                <a:solidFill>
                  <a:srgbClr val="FF0000"/>
                </a:solidFill>
              </a:rPr>
              <a:t>targets</a:t>
            </a:r>
            <a:r>
              <a:rPr lang="en-US" sz="2100"/>
              <a:t> so that we got the accuracy .</a:t>
            </a:r>
            <a:endParaRPr sz="2100"/>
          </a:p>
          <a:p>
            <a:pPr indent="0" lvl="0" marL="457200" rtl="0" algn="l">
              <a:spcBef>
                <a:spcPts val="0"/>
              </a:spcBef>
              <a:spcAft>
                <a:spcPts val="0"/>
              </a:spcAft>
              <a:buNone/>
            </a:pPr>
            <a:r>
              <a:t/>
            </a:r>
            <a:endParaRPr sz="2100"/>
          </a:p>
          <a:p>
            <a:pPr indent="-374650" lvl="0" marL="457200" rtl="0" algn="l">
              <a:spcBef>
                <a:spcPts val="0"/>
              </a:spcBef>
              <a:spcAft>
                <a:spcPts val="0"/>
              </a:spcAft>
              <a:buSzPts val="2300"/>
              <a:buChar char="-"/>
            </a:pPr>
            <a:r>
              <a:rPr lang="en-US" sz="2100"/>
              <a:t>The test function finally returns all the predictions, correct labels and misclassified labels.</a:t>
            </a:r>
            <a:endParaRPr sz="2100"/>
          </a:p>
        </p:txBody>
      </p:sp>
      <p:sp>
        <p:nvSpPr>
          <p:cNvPr id="432" name="Google Shape;432;g19da723f442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9da723f442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t>In comparison of the model performances, the testing accuracy for the third model has the </a:t>
            </a:r>
            <a:r>
              <a:rPr b="1" lang="en-US" sz="1600">
                <a:solidFill>
                  <a:srgbClr val="FF0000"/>
                </a:solidFill>
              </a:rPr>
              <a:t>highest score</a:t>
            </a:r>
            <a:r>
              <a:rPr lang="en-US" sz="1600">
                <a:solidFill>
                  <a:srgbClr val="FF0000"/>
                </a:solidFill>
              </a:rPr>
              <a:t> </a:t>
            </a:r>
            <a:r>
              <a:rPr lang="en-US" sz="1600"/>
              <a:t>of 96.66% followed by 92% for model 2 and 84 for the first model.</a:t>
            </a:r>
            <a:endParaRPr sz="1600"/>
          </a:p>
        </p:txBody>
      </p:sp>
      <p:sp>
        <p:nvSpPr>
          <p:cNvPr id="438" name="Google Shape;438;g19da723f442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a7359f7107_0_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800"/>
              <a:t>Consequently, the model3 performance is the best, therefore, we got the least misclassified labels for the model 3. The rest two models have relatively higher misclassifications which have 1586 and 776 respectively.</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44" name="Google Shape;444;g1a7359f7107_0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9da723f442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the confusion matrix are plotted for each model. we have predicted labels on x axis plotted against the ground truth on the y axis. For example, class number 30 is poorly classified total  around 156 -&gt; only 49 is correctly classified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34+29+42+3+17+1+30</a:t>
            </a:r>
            <a:endParaRPr sz="1800"/>
          </a:p>
        </p:txBody>
      </p:sp>
      <p:sp>
        <p:nvSpPr>
          <p:cNvPr id="450" name="Google Shape;450;g19da723f442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9da723f442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19da723f442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9da723f442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19da723f442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a7359f7107_0_3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a7359f7107_0_3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1a7359f7107_0_3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a7359f7107_0_4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a7359f7107_0_4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1a7359f7107_0_4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9da723f442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19da723f442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9da723f442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9da723f442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9da723f442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19da723f442_0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9da723f442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19da723f442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9da723f442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19da723f442_0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a7359f7107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1a7359f7107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a7359f7107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1a7359f7107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a7359f7107_0_3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1a7359f7107_0_3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9da723f442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19da723f442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9da723f442_0_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19da723f442_0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a7359f7107_0_4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a7359f7107_0_4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1a7359f7107_0_4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a7359f7107_0_3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1a7359f7107_0_3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a7359f7107_0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1a7359f7107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a7359f7107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1a7359f7107_0_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a7359f7107_0_3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1a7359f7107_0_3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9da723f442_0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19da723f442_0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9da723f442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g19da723f442_0_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a7359f7107_0_3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1a7359f7107_0_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a7359f7107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a7359f7107_0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a7359f7107_0_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a7359f7107_0_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a7359f7107_0_2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a7359f7107_0_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a7359f7107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1a7359f7107_0_2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7359f7107_0_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7359f7107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1a7359f7107_0_1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9da723f442_0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19da723f442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a7359f7107_0_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1a7359f7107_0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9da723f442_0_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19da723f442_0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a7359f7107_0_2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1a7359f7107_0_2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a7359f7107_0_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a7359f7107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1a7359f7107_0_2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a7359f7107_3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g1a7359f7107_3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a7359f7107_0_3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1a7359f7107_0_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a7359f7107_3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1a7359f7107_3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a7359f7107_3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1a7359f7107_3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a7359f7107_0_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a7359f7107_0_3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1a7359f7107_0_3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9cefb8f30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9cefb8f30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9cefb8f30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a7359f7107_3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g1a7359f7107_3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a7359f7107_3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1a7359f7107_3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a7359f7107_3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g1a7359f7107_3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a7359f7107_0_3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g1a7359f7107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a7359f7107_0_3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g1a7359f7107_0_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a7359f7107_0_3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1a7359f7107_0_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a7359f7107_3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g1a7359f7107_3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a7359f7107_3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1a7359f7107_3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a7359f7107_0_3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1a7359f7107_0_3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a7359f7107_3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1a7359f7107_3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7359f7107_0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7359f7107_0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1a7359f7107_0_1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a7359f7107_0_3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g1a7359f7107_0_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a7359f7107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g1a7359f7107_0_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a746e2dad9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1a746e2dad9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a7359f7107_0_3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g1a7359f7107_0_3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a7359f7107_0_4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a7359f7107_0_4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g1a7359f7107_0_4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a7359f7107_0_4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a7359f7107_0_4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1a7359f7107_0_4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a7359f7107_0_4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a7359f7107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g1a7359f7107_0_4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a7359f7107_0_4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a7359f7107_0_4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1a7359f7107_0_4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a7359f7107_0_4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a7359f7107_0_4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1a7359f7107_0_4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a7359f7107_0_4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a7359f7107_0_4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g1a7359f7107_0_4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1"/>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2"/>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5"/>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6"/>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5.png"/><Relationship Id="rId4" Type="http://schemas.openxmlformats.org/officeDocument/2006/relationships/image" Target="../media/image9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2.png"/><Relationship Id="rId4" Type="http://schemas.openxmlformats.org/officeDocument/2006/relationships/image" Target="../media/image9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94.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ata.mendeley.com/datasets/tywbtsjrjv/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omments" Target="../comments/comment1.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omments" Target="../comments/commen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2.png"/><Relationship Id="rId4" Type="http://schemas.openxmlformats.org/officeDocument/2006/relationships/image" Target="../media/image69.png"/><Relationship Id="rId5"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1.png"/><Relationship Id="rId4" Type="http://schemas.openxmlformats.org/officeDocument/2006/relationships/image" Target="../media/image71.png"/><Relationship Id="rId5"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8.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1.png"/><Relationship Id="rId4" Type="http://schemas.openxmlformats.org/officeDocument/2006/relationships/image" Target="../media/image71.png"/><Relationship Id="rId5"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5.png"/><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 name="Shape 88"/>
        <p:cNvGrpSpPr/>
        <p:nvPr/>
      </p:nvGrpSpPr>
      <p:grpSpPr>
        <a:xfrm>
          <a:off x="0" y="0"/>
          <a:ext cx="0" cy="0"/>
          <a:chOff x="0" y="0"/>
          <a:chExt cx="0" cy="0"/>
        </a:xfrm>
      </p:grpSpPr>
      <p:sp>
        <p:nvSpPr>
          <p:cNvPr id="89" name="Google Shape;89;p13"/>
          <p:cNvSpPr txBox="1"/>
          <p:nvPr>
            <p:ph type="ctrTitle"/>
          </p:nvPr>
        </p:nvSpPr>
        <p:spPr>
          <a:xfrm>
            <a:off x="783250" y="1745500"/>
            <a:ext cx="77724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highlight>
                  <a:srgbClr val="6AA84F"/>
                </a:highlight>
                <a:latin typeface="Courier New"/>
                <a:ea typeface="Courier New"/>
                <a:cs typeface="Courier New"/>
                <a:sym typeface="Courier New"/>
              </a:rPr>
              <a:t>PlantVillage</a:t>
            </a:r>
            <a:endParaRPr>
              <a:highlight>
                <a:srgbClr val="6AA84F"/>
              </a:highlight>
              <a:latin typeface="Courier New"/>
              <a:ea typeface="Courier New"/>
              <a:cs typeface="Courier New"/>
              <a:sym typeface="Courier New"/>
            </a:endParaRPr>
          </a:p>
        </p:txBody>
      </p:sp>
      <p:sp>
        <p:nvSpPr>
          <p:cNvPr id="90" name="Google Shape;90;p13"/>
          <p:cNvSpPr txBox="1"/>
          <p:nvPr>
            <p:ph idx="1" type="subTitle"/>
          </p:nvPr>
        </p:nvSpPr>
        <p:spPr>
          <a:xfrm>
            <a:off x="3440650" y="3886200"/>
            <a:ext cx="3407700" cy="25146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ctr">
              <a:spcBef>
                <a:spcPts val="640"/>
              </a:spcBef>
              <a:spcAft>
                <a:spcPts val="0"/>
              </a:spcAft>
              <a:buClr>
                <a:schemeClr val="dk1"/>
              </a:buClr>
              <a:buSzPct val="100000"/>
              <a:buNone/>
            </a:pPr>
            <a:r>
              <a:t/>
            </a:r>
            <a:endParaRPr>
              <a:solidFill>
                <a:schemeClr val="dk1"/>
              </a:solidFill>
              <a:latin typeface="Courier New"/>
              <a:ea typeface="Courier New"/>
              <a:cs typeface="Courier New"/>
              <a:sym typeface="Courier New"/>
            </a:endParaRPr>
          </a:p>
          <a:p>
            <a:pPr indent="0" lvl="0" marL="0" rtl="0" algn="l">
              <a:spcBef>
                <a:spcPts val="640"/>
              </a:spcBef>
              <a:spcAft>
                <a:spcPts val="0"/>
              </a:spcAft>
              <a:buClr>
                <a:schemeClr val="dk1"/>
              </a:buClr>
              <a:buSzPct val="100000"/>
              <a:buNone/>
            </a:pPr>
            <a:r>
              <a:rPr lang="en-US">
                <a:solidFill>
                  <a:schemeClr val="dk1"/>
                </a:solidFill>
                <a:latin typeface="Courier New"/>
                <a:ea typeface="Courier New"/>
                <a:cs typeface="Courier New"/>
                <a:sym typeface="Courier New"/>
              </a:rPr>
              <a:t>Mr.Abhinav Lugun</a:t>
            </a:r>
            <a:endParaRPr>
              <a:solidFill>
                <a:schemeClr val="dk1"/>
              </a:solidFill>
              <a:latin typeface="Courier New"/>
              <a:ea typeface="Courier New"/>
              <a:cs typeface="Courier New"/>
              <a:sym typeface="Courier New"/>
            </a:endParaRPr>
          </a:p>
          <a:p>
            <a:pPr indent="0" lvl="0" marL="0" rtl="0" algn="l">
              <a:spcBef>
                <a:spcPts val="640"/>
              </a:spcBef>
              <a:spcAft>
                <a:spcPts val="0"/>
              </a:spcAft>
              <a:buClr>
                <a:schemeClr val="dk1"/>
              </a:buClr>
              <a:buSzPct val="100000"/>
              <a:buNone/>
            </a:pPr>
            <a:r>
              <a:rPr lang="en-US">
                <a:solidFill>
                  <a:schemeClr val="dk1"/>
                </a:solidFill>
                <a:latin typeface="Courier New"/>
                <a:ea typeface="Courier New"/>
                <a:cs typeface="Courier New"/>
                <a:sym typeface="Courier New"/>
              </a:rPr>
              <a:t>Mr.Md. Sakib Bin Alam</a:t>
            </a:r>
            <a:endParaRPr>
              <a:solidFill>
                <a:schemeClr val="dk1"/>
              </a:solidFill>
              <a:latin typeface="Courier New"/>
              <a:ea typeface="Courier New"/>
              <a:cs typeface="Courier New"/>
              <a:sym typeface="Courier New"/>
            </a:endParaRPr>
          </a:p>
          <a:p>
            <a:pPr indent="0" lvl="0" marL="0" rtl="0" algn="l">
              <a:spcBef>
                <a:spcPts val="640"/>
              </a:spcBef>
              <a:spcAft>
                <a:spcPts val="0"/>
              </a:spcAft>
              <a:buClr>
                <a:schemeClr val="dk1"/>
              </a:buClr>
              <a:buSzPct val="100000"/>
              <a:buNone/>
            </a:pPr>
            <a:r>
              <a:rPr lang="en-US">
                <a:solidFill>
                  <a:schemeClr val="dk1"/>
                </a:solidFill>
                <a:latin typeface="Courier New"/>
                <a:ea typeface="Courier New"/>
                <a:cs typeface="Courier New"/>
                <a:sym typeface="Courier New"/>
              </a:rPr>
              <a:t>Mr.Pongraphe kangsanarak</a:t>
            </a:r>
            <a:endParaRPr>
              <a:solidFill>
                <a:schemeClr val="dk1"/>
              </a:solidFill>
              <a:latin typeface="Courier New"/>
              <a:ea typeface="Courier New"/>
              <a:cs typeface="Courier New"/>
              <a:sym typeface="Courier New"/>
            </a:endParaRPr>
          </a:p>
          <a:p>
            <a:pPr indent="0" lvl="0" marL="0" rtl="0" algn="l">
              <a:spcBef>
                <a:spcPts val="640"/>
              </a:spcBef>
              <a:spcAft>
                <a:spcPts val="0"/>
              </a:spcAft>
              <a:buClr>
                <a:schemeClr val="dk1"/>
              </a:buClr>
              <a:buSzPct val="100000"/>
              <a:buNone/>
            </a:pPr>
            <a:r>
              <a:rPr lang="en-US">
                <a:solidFill>
                  <a:schemeClr val="dk1"/>
                </a:solidFill>
                <a:latin typeface="Courier New"/>
                <a:ea typeface="Courier New"/>
                <a:cs typeface="Courier New"/>
                <a:sym typeface="Courier New"/>
              </a:rPr>
              <a:t>Mr.Saw Lar Ka Paw</a:t>
            </a:r>
            <a:endParaRPr>
              <a:solidFill>
                <a:schemeClr val="dk1"/>
              </a:solidFill>
              <a:latin typeface="Courier New"/>
              <a:ea typeface="Courier New"/>
              <a:cs typeface="Courier New"/>
              <a:sym typeface="Courier New"/>
            </a:endParaRPr>
          </a:p>
          <a:p>
            <a:pPr indent="0" lvl="0" marL="0" rtl="0" algn="l">
              <a:spcBef>
                <a:spcPts val="640"/>
              </a:spcBef>
              <a:spcAft>
                <a:spcPts val="0"/>
              </a:spcAft>
              <a:buClr>
                <a:schemeClr val="dk1"/>
              </a:buClr>
              <a:buSzPct val="100000"/>
              <a:buNone/>
            </a:pPr>
            <a:r>
              <a:rPr lang="en-US">
                <a:solidFill>
                  <a:schemeClr val="dk1"/>
                </a:solidFill>
                <a:latin typeface="Courier New"/>
                <a:ea typeface="Courier New"/>
                <a:cs typeface="Courier New"/>
                <a:sym typeface="Courier New"/>
              </a:rPr>
              <a:t>Mr.Paramik Dasgupta</a:t>
            </a:r>
            <a:endParaRPr>
              <a:solidFill>
                <a:schemeClr val="dk1"/>
              </a:solidFill>
              <a:latin typeface="Courier New"/>
              <a:ea typeface="Courier New"/>
              <a:cs typeface="Courier New"/>
              <a:sym typeface="Courier New"/>
            </a:endParaRPr>
          </a:p>
          <a:p>
            <a:pPr indent="0" lvl="0" marL="0" rtl="0" algn="l">
              <a:spcBef>
                <a:spcPts val="640"/>
              </a:spcBef>
              <a:spcAft>
                <a:spcPts val="0"/>
              </a:spcAft>
              <a:buClr>
                <a:schemeClr val="dk1"/>
              </a:buClr>
              <a:buSzPct val="100000"/>
              <a:buNone/>
            </a:pPr>
            <a:r>
              <a:rPr lang="en-US">
                <a:solidFill>
                  <a:schemeClr val="dk1"/>
                </a:solidFill>
                <a:latin typeface="Courier New"/>
                <a:ea typeface="Courier New"/>
                <a:cs typeface="Courier New"/>
                <a:sym typeface="Courier New"/>
              </a:rPr>
              <a:t>Mr.Set Khaing Oo</a:t>
            </a:r>
            <a:endParaRPr>
              <a:solidFill>
                <a:schemeClr val="dk1"/>
              </a:solidFill>
              <a:latin typeface="Courier New"/>
              <a:ea typeface="Courier New"/>
              <a:cs typeface="Courier New"/>
              <a:sym typeface="Courier New"/>
            </a:endParaRPr>
          </a:p>
          <a:p>
            <a:pPr indent="0" lvl="0" marL="0" rtl="0" algn="ctr">
              <a:spcBef>
                <a:spcPts val="640"/>
              </a:spcBef>
              <a:spcAft>
                <a:spcPts val="0"/>
              </a:spcAft>
              <a:buClr>
                <a:schemeClr val="dk1"/>
              </a:buClr>
              <a:buSzPct val="100000"/>
              <a:buNone/>
            </a:pPr>
            <a:r>
              <a:t/>
            </a:r>
            <a:endParaRPr>
              <a:solidFill>
                <a:schemeClr val="dk1"/>
              </a:solidFill>
              <a:latin typeface="Courier New"/>
              <a:ea typeface="Courier New"/>
              <a:cs typeface="Courier New"/>
              <a:sym typeface="Courier New"/>
            </a:endParaRPr>
          </a:p>
        </p:txBody>
      </p:sp>
      <p:sp>
        <p:nvSpPr>
          <p:cNvPr id="91" name="Google Shape;91;p13"/>
          <p:cNvSpPr txBox="1"/>
          <p:nvPr/>
        </p:nvSpPr>
        <p:spPr>
          <a:xfrm>
            <a:off x="-1" y="6400800"/>
            <a:ext cx="9106105" cy="338554"/>
          </a:xfrm>
          <a:prstGeom prst="rect">
            <a:avLst/>
          </a:prstGeom>
          <a:solidFill>
            <a:schemeClr val="lt1"/>
          </a:solidFill>
          <a:ln cap="flat" cmpd="sng" w="9525">
            <a:solidFill>
              <a:srgbClr val="97480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F26144"/>
                </a:solidFill>
                <a:latin typeface="Arial"/>
                <a:ea typeface="Arial"/>
                <a:cs typeface="Arial"/>
                <a:sym typeface="Arial"/>
              </a:rPr>
              <a:t>CP for DSAI Project (</a:t>
            </a:r>
            <a:r>
              <a:rPr b="1" lang="en-US" sz="1600">
                <a:solidFill>
                  <a:srgbClr val="F26144"/>
                </a:solidFill>
              </a:rPr>
              <a:t>August</a:t>
            </a:r>
            <a:r>
              <a:rPr b="1" i="0" lang="en-US" sz="1600" u="none" cap="none" strike="noStrike">
                <a:solidFill>
                  <a:srgbClr val="F26144"/>
                </a:solidFill>
                <a:latin typeface="Arial"/>
                <a:ea typeface="Arial"/>
                <a:cs typeface="Arial"/>
                <a:sym typeface="Arial"/>
              </a:rPr>
              <a:t>-22)</a:t>
            </a:r>
            <a:endParaRPr b="0" i="0" sz="1600" u="none" cap="none" strike="noStrike">
              <a:solidFill>
                <a:schemeClr val="dk1"/>
              </a:solidFill>
              <a:latin typeface="Calibri"/>
              <a:ea typeface="Calibri"/>
              <a:cs typeface="Calibri"/>
              <a:sym typeface="Calibri"/>
            </a:endParaRPr>
          </a:p>
        </p:txBody>
      </p:sp>
      <p:sp>
        <p:nvSpPr>
          <p:cNvPr id="92" name="Google Shape;92;p13"/>
          <p:cNvSpPr txBox="1"/>
          <p:nvPr/>
        </p:nvSpPr>
        <p:spPr>
          <a:xfrm>
            <a:off x="4283825" y="3137575"/>
            <a:ext cx="51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By</a:t>
            </a:r>
            <a:endParaRPr sz="2400">
              <a:latin typeface="Calibri"/>
              <a:ea typeface="Calibri"/>
              <a:cs typeface="Calibri"/>
              <a:sym typeface="Calibri"/>
            </a:endParaRPr>
          </a:p>
        </p:txBody>
      </p:sp>
      <p:pic>
        <p:nvPicPr>
          <p:cNvPr id="93" name="Google Shape;93;p13"/>
          <p:cNvPicPr preferRelativeResize="0"/>
          <p:nvPr/>
        </p:nvPicPr>
        <p:blipFill>
          <a:blip r:embed="rId3">
            <a:alphaModFix/>
          </a:blip>
          <a:stretch>
            <a:fillRect/>
          </a:stretch>
        </p:blipFill>
        <p:spPr>
          <a:xfrm>
            <a:off x="2895600" y="82475"/>
            <a:ext cx="3818577" cy="1145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0" y="-3"/>
            <a:ext cx="8229600" cy="835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Exploratory data analysis (EDA)</a:t>
            </a:r>
            <a:endParaRPr sz="3000">
              <a:highlight>
                <a:schemeClr val="accent6"/>
              </a:highlight>
              <a:latin typeface="Courier New"/>
              <a:ea typeface="Courier New"/>
              <a:cs typeface="Courier New"/>
              <a:sym typeface="Courier New"/>
            </a:endParaRPr>
          </a:p>
        </p:txBody>
      </p:sp>
      <p:pic>
        <p:nvPicPr>
          <p:cNvPr id="155" name="Google Shape;155;p22"/>
          <p:cNvPicPr preferRelativeResize="0"/>
          <p:nvPr/>
        </p:nvPicPr>
        <p:blipFill>
          <a:blip r:embed="rId3">
            <a:alphaModFix/>
          </a:blip>
          <a:stretch>
            <a:fillRect/>
          </a:stretch>
        </p:blipFill>
        <p:spPr>
          <a:xfrm>
            <a:off x="6064725" y="2397300"/>
            <a:ext cx="3079275" cy="3079275"/>
          </a:xfrm>
          <a:prstGeom prst="rect">
            <a:avLst/>
          </a:prstGeom>
          <a:noFill/>
          <a:ln>
            <a:noFill/>
          </a:ln>
        </p:spPr>
      </p:pic>
      <p:pic>
        <p:nvPicPr>
          <p:cNvPr id="156" name="Google Shape;156;p22"/>
          <p:cNvPicPr preferRelativeResize="0"/>
          <p:nvPr/>
        </p:nvPicPr>
        <p:blipFill>
          <a:blip r:embed="rId4">
            <a:alphaModFix/>
          </a:blip>
          <a:stretch>
            <a:fillRect/>
          </a:stretch>
        </p:blipFill>
        <p:spPr>
          <a:xfrm>
            <a:off x="423625" y="2041375"/>
            <a:ext cx="5039525" cy="3791125"/>
          </a:xfrm>
          <a:prstGeom prst="rect">
            <a:avLst/>
          </a:prstGeom>
          <a:noFill/>
          <a:ln>
            <a:noFill/>
          </a:ln>
        </p:spPr>
      </p:pic>
      <p:sp>
        <p:nvSpPr>
          <p:cNvPr id="157" name="Google Shape;157;p22"/>
          <p:cNvSpPr txBox="1"/>
          <p:nvPr/>
        </p:nvSpPr>
        <p:spPr>
          <a:xfrm>
            <a:off x="423625" y="1176838"/>
            <a:ext cx="441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Showing a sample image</a:t>
            </a:r>
            <a:endParaRPr sz="2200">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Observation</a:t>
            </a:r>
            <a:endParaRPr>
              <a:highlight>
                <a:schemeClr val="accent6"/>
              </a:highlight>
            </a:endParaRPr>
          </a:p>
        </p:txBody>
      </p:sp>
      <p:pic>
        <p:nvPicPr>
          <p:cNvPr id="819" name="Google Shape;819;p112"/>
          <p:cNvPicPr preferRelativeResize="0"/>
          <p:nvPr/>
        </p:nvPicPr>
        <p:blipFill>
          <a:blip r:embed="rId3">
            <a:alphaModFix/>
          </a:blip>
          <a:stretch>
            <a:fillRect/>
          </a:stretch>
        </p:blipFill>
        <p:spPr>
          <a:xfrm>
            <a:off x="0" y="1989300"/>
            <a:ext cx="4454049" cy="4147500"/>
          </a:xfrm>
          <a:prstGeom prst="rect">
            <a:avLst/>
          </a:prstGeom>
          <a:noFill/>
          <a:ln>
            <a:noFill/>
          </a:ln>
        </p:spPr>
      </p:pic>
      <p:pic>
        <p:nvPicPr>
          <p:cNvPr id="820" name="Google Shape;820;p112"/>
          <p:cNvPicPr preferRelativeResize="0"/>
          <p:nvPr/>
        </p:nvPicPr>
        <p:blipFill>
          <a:blip r:embed="rId4">
            <a:alphaModFix/>
          </a:blip>
          <a:stretch>
            <a:fillRect/>
          </a:stretch>
        </p:blipFill>
        <p:spPr>
          <a:xfrm>
            <a:off x="4572001" y="1812413"/>
            <a:ext cx="4560499" cy="4976218"/>
          </a:xfrm>
          <a:prstGeom prst="rect">
            <a:avLst/>
          </a:prstGeom>
          <a:noFill/>
          <a:ln>
            <a:noFill/>
          </a:ln>
        </p:spPr>
      </p:pic>
      <p:sp>
        <p:nvSpPr>
          <p:cNvPr id="821" name="Google Shape;821;p112"/>
          <p:cNvSpPr txBox="1"/>
          <p:nvPr>
            <p:ph type="title"/>
          </p:nvPr>
        </p:nvSpPr>
        <p:spPr>
          <a:xfrm>
            <a:off x="723125" y="1088150"/>
            <a:ext cx="8229600" cy="833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2680"/>
              <a:t>Model 1</a:t>
            </a:r>
            <a:endParaRPr sz="3359"/>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Observation</a:t>
            </a:r>
            <a:endParaRPr>
              <a:highlight>
                <a:schemeClr val="accent6"/>
              </a:highlight>
            </a:endParaRPr>
          </a:p>
        </p:txBody>
      </p:sp>
      <p:sp>
        <p:nvSpPr>
          <p:cNvPr id="828" name="Google Shape;828;p113"/>
          <p:cNvSpPr txBox="1"/>
          <p:nvPr>
            <p:ph type="title"/>
          </p:nvPr>
        </p:nvSpPr>
        <p:spPr>
          <a:xfrm>
            <a:off x="524850" y="1169800"/>
            <a:ext cx="3522300" cy="833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2680"/>
              <a:t>Model 2</a:t>
            </a:r>
            <a:endParaRPr sz="3359"/>
          </a:p>
        </p:txBody>
      </p:sp>
      <p:pic>
        <p:nvPicPr>
          <p:cNvPr id="829" name="Google Shape;829;p113"/>
          <p:cNvPicPr preferRelativeResize="0"/>
          <p:nvPr/>
        </p:nvPicPr>
        <p:blipFill>
          <a:blip r:embed="rId3">
            <a:alphaModFix/>
          </a:blip>
          <a:stretch>
            <a:fillRect/>
          </a:stretch>
        </p:blipFill>
        <p:spPr>
          <a:xfrm>
            <a:off x="0" y="1921250"/>
            <a:ext cx="4572000" cy="4277482"/>
          </a:xfrm>
          <a:prstGeom prst="rect">
            <a:avLst/>
          </a:prstGeom>
          <a:noFill/>
          <a:ln>
            <a:noFill/>
          </a:ln>
        </p:spPr>
      </p:pic>
      <p:pic>
        <p:nvPicPr>
          <p:cNvPr id="830" name="Google Shape;830;p113"/>
          <p:cNvPicPr preferRelativeResize="0"/>
          <p:nvPr/>
        </p:nvPicPr>
        <p:blipFill>
          <a:blip r:embed="rId4">
            <a:alphaModFix/>
          </a:blip>
          <a:stretch>
            <a:fillRect/>
          </a:stretch>
        </p:blipFill>
        <p:spPr>
          <a:xfrm>
            <a:off x="4572000" y="1921250"/>
            <a:ext cx="4503722" cy="4203901"/>
          </a:xfrm>
          <a:prstGeom prst="rect">
            <a:avLst/>
          </a:prstGeom>
          <a:noFill/>
          <a:ln>
            <a:noFill/>
          </a:ln>
        </p:spPr>
      </p:pic>
      <p:sp>
        <p:nvSpPr>
          <p:cNvPr id="831" name="Google Shape;831;p113"/>
          <p:cNvSpPr txBox="1"/>
          <p:nvPr>
            <p:ph type="title"/>
          </p:nvPr>
        </p:nvSpPr>
        <p:spPr>
          <a:xfrm>
            <a:off x="4868250" y="1295000"/>
            <a:ext cx="3522300" cy="833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2680"/>
              <a:t>Alexnet</a:t>
            </a:r>
            <a:endParaRPr sz="3359"/>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4"/>
          <p:cNvSpPr txBox="1"/>
          <p:nvPr>
            <p:ph idx="1" type="body"/>
          </p:nvPr>
        </p:nvSpPr>
        <p:spPr>
          <a:xfrm>
            <a:off x="457200" y="1300825"/>
            <a:ext cx="8229600" cy="5489100"/>
          </a:xfrm>
          <a:prstGeom prst="rect">
            <a:avLst/>
          </a:prstGeom>
        </p:spPr>
        <p:txBody>
          <a:bodyPr anchorCtr="0" anchor="t" bIns="45700" lIns="91425" spcFirstLastPara="1" rIns="91425" wrap="square" tIns="45700">
            <a:normAutofit/>
          </a:bodyPr>
          <a:lstStyle/>
          <a:p>
            <a:pPr indent="-406400" lvl="0" marL="457200" rtl="0" algn="l">
              <a:lnSpc>
                <a:spcPct val="90000"/>
              </a:lnSpc>
              <a:spcBef>
                <a:spcPts val="360"/>
              </a:spcBef>
              <a:spcAft>
                <a:spcPts val="0"/>
              </a:spcAft>
              <a:buSzPts val="2800"/>
              <a:buFont typeface="Courier New"/>
              <a:buChar char="•"/>
            </a:pPr>
            <a:r>
              <a:rPr lang="en-US" sz="2800">
                <a:latin typeface="Courier New"/>
                <a:ea typeface="Courier New"/>
                <a:cs typeface="Courier New"/>
                <a:sym typeface="Courier New"/>
              </a:rPr>
              <a:t>Having a deep CNN architecture can give a very good results</a:t>
            </a:r>
            <a:endParaRPr sz="2800">
              <a:latin typeface="Courier New"/>
              <a:ea typeface="Courier New"/>
              <a:cs typeface="Courier New"/>
              <a:sym typeface="Courier New"/>
            </a:endParaRPr>
          </a:p>
          <a:p>
            <a:pPr indent="-406400" lvl="1" marL="9144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This is </a:t>
            </a:r>
            <a:r>
              <a:rPr lang="en-US">
                <a:latin typeface="Courier New"/>
                <a:ea typeface="Courier New"/>
                <a:cs typeface="Courier New"/>
                <a:sym typeface="Courier New"/>
              </a:rPr>
              <a:t>supported by pre-trained models where Resnet, having much more layers, performed better than Alexnet</a:t>
            </a:r>
            <a:endParaRPr sz="2800">
              <a:latin typeface="Courier New"/>
              <a:ea typeface="Courier New"/>
              <a:cs typeface="Courier New"/>
              <a:sym typeface="Courier New"/>
            </a:endParaRPr>
          </a:p>
        </p:txBody>
      </p:sp>
      <p:sp>
        <p:nvSpPr>
          <p:cNvPr id="838" name="Google Shape;838;p114"/>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Conclusion</a:t>
            </a:r>
            <a:endParaRPr>
              <a:highlight>
                <a:schemeClr val="accent6"/>
              </a:highligh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5"/>
          <p:cNvSpPr txBox="1"/>
          <p:nvPr>
            <p:ph type="title"/>
          </p:nvPr>
        </p:nvSpPr>
        <p:spPr>
          <a:xfrm>
            <a:off x="457200" y="-126562"/>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highlight>
                  <a:schemeClr val="accent6"/>
                </a:highlight>
              </a:rPr>
              <a:t>Logistic Regression</a:t>
            </a:r>
            <a:endParaRPr/>
          </a:p>
        </p:txBody>
      </p:sp>
      <p:sp>
        <p:nvSpPr>
          <p:cNvPr id="845" name="Google Shape;845;p115"/>
          <p:cNvSpPr txBox="1"/>
          <p:nvPr>
            <p:ph idx="1" type="body"/>
          </p:nvPr>
        </p:nvSpPr>
        <p:spPr>
          <a:xfrm>
            <a:off x="5870150" y="1842725"/>
            <a:ext cx="2942100" cy="2649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000"/>
              <a:t>Parameter: 	      1,170,039</a:t>
            </a:r>
            <a:endParaRPr sz="2000"/>
          </a:p>
          <a:p>
            <a:pPr indent="0" lvl="0" marL="0" rtl="0" algn="l">
              <a:spcBef>
                <a:spcPts val="360"/>
              </a:spcBef>
              <a:spcAft>
                <a:spcPts val="0"/>
              </a:spcAft>
              <a:buNone/>
            </a:pPr>
            <a:r>
              <a:rPr lang="en-US" sz="2000"/>
              <a:t>Layer :		       (Linear)1 </a:t>
            </a:r>
            <a:endParaRPr sz="2000"/>
          </a:p>
          <a:p>
            <a:pPr indent="0" lvl="0" marL="0" rtl="0" algn="l">
              <a:spcBef>
                <a:spcPts val="360"/>
              </a:spcBef>
              <a:spcAft>
                <a:spcPts val="0"/>
              </a:spcAft>
              <a:buNone/>
            </a:pPr>
            <a:r>
              <a:rPr lang="en-US" sz="2000"/>
              <a:t>Best Accuracy:              60%</a:t>
            </a:r>
            <a:endParaRPr sz="2000"/>
          </a:p>
          <a:p>
            <a:pPr indent="0" lvl="0" marL="0" rtl="0" algn="l">
              <a:spcBef>
                <a:spcPts val="360"/>
              </a:spcBef>
              <a:spcAft>
                <a:spcPts val="0"/>
              </a:spcAft>
              <a:buNone/>
            </a:pPr>
            <a:r>
              <a:rPr lang="en-US" sz="2000"/>
              <a:t>Rerun for 3 times to get  the accuracy</a:t>
            </a:r>
            <a:endParaRPr sz="2000"/>
          </a:p>
        </p:txBody>
      </p:sp>
      <p:pic>
        <p:nvPicPr>
          <p:cNvPr id="846" name="Google Shape;846;p115"/>
          <p:cNvPicPr preferRelativeResize="0"/>
          <p:nvPr/>
        </p:nvPicPr>
        <p:blipFill rotWithShape="1">
          <a:blip r:embed="rId3">
            <a:alphaModFix/>
          </a:blip>
          <a:srcRect b="0" l="0" r="19691" t="0"/>
          <a:stretch/>
        </p:blipFill>
        <p:spPr>
          <a:xfrm>
            <a:off x="0" y="3571875"/>
            <a:ext cx="6409950" cy="3286125"/>
          </a:xfrm>
          <a:prstGeom prst="rect">
            <a:avLst/>
          </a:prstGeom>
          <a:noFill/>
          <a:ln>
            <a:noFill/>
          </a:ln>
        </p:spPr>
      </p:pic>
      <p:pic>
        <p:nvPicPr>
          <p:cNvPr id="847" name="Google Shape;847;p115"/>
          <p:cNvPicPr preferRelativeResize="0"/>
          <p:nvPr/>
        </p:nvPicPr>
        <p:blipFill rotWithShape="1">
          <a:blip r:embed="rId4">
            <a:alphaModFix/>
          </a:blip>
          <a:srcRect b="6942" l="0" r="0" t="4168"/>
          <a:stretch/>
        </p:blipFill>
        <p:spPr>
          <a:xfrm>
            <a:off x="0" y="1647675"/>
            <a:ext cx="5686425" cy="1828800"/>
          </a:xfrm>
          <a:prstGeom prst="rect">
            <a:avLst/>
          </a:prstGeom>
          <a:noFill/>
          <a:ln>
            <a:noFill/>
          </a:ln>
        </p:spPr>
      </p:pic>
      <p:sp>
        <p:nvSpPr>
          <p:cNvPr id="848" name="Google Shape;848;p115"/>
          <p:cNvSpPr/>
          <p:nvPr/>
        </p:nvSpPr>
        <p:spPr>
          <a:xfrm>
            <a:off x="0" y="883482"/>
            <a:ext cx="27267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Input layer </a:t>
            </a:r>
            <a:endParaRPr>
              <a:solidFill>
                <a:srgbClr val="FFFFFF"/>
              </a:solidFill>
              <a:latin typeface="Roboto"/>
              <a:ea typeface="Roboto"/>
              <a:cs typeface="Roboto"/>
              <a:sym typeface="Roboto"/>
            </a:endParaRPr>
          </a:p>
        </p:txBody>
      </p:sp>
      <p:sp>
        <p:nvSpPr>
          <p:cNvPr id="849" name="Google Shape;849;p115"/>
          <p:cNvSpPr/>
          <p:nvPr/>
        </p:nvSpPr>
        <p:spPr>
          <a:xfrm>
            <a:off x="2263425" y="883268"/>
            <a:ext cx="2541300" cy="6690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Logistic: Linear Function</a:t>
            </a:r>
            <a:endParaRPr>
              <a:solidFill>
                <a:srgbClr val="FFFFFF"/>
              </a:solidFill>
              <a:latin typeface="Roboto"/>
              <a:ea typeface="Roboto"/>
              <a:cs typeface="Roboto"/>
              <a:sym typeface="Roboto"/>
            </a:endParaRPr>
          </a:p>
        </p:txBody>
      </p:sp>
      <p:sp>
        <p:nvSpPr>
          <p:cNvPr id="850" name="Google Shape;850;p115"/>
          <p:cNvSpPr/>
          <p:nvPr/>
        </p:nvSpPr>
        <p:spPr>
          <a:xfrm>
            <a:off x="4329974" y="883268"/>
            <a:ext cx="25413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SoftMax Function</a:t>
            </a:r>
            <a:endParaRPr>
              <a:solidFill>
                <a:srgbClr val="FFFFFF"/>
              </a:solidFill>
              <a:latin typeface="Roboto"/>
              <a:ea typeface="Roboto"/>
              <a:cs typeface="Roboto"/>
              <a:sym typeface="Roboto"/>
            </a:endParaRPr>
          </a:p>
        </p:txBody>
      </p:sp>
      <p:sp>
        <p:nvSpPr>
          <p:cNvPr id="851" name="Google Shape;851;p115"/>
          <p:cNvSpPr/>
          <p:nvPr/>
        </p:nvSpPr>
        <p:spPr>
          <a:xfrm>
            <a:off x="6396739" y="883268"/>
            <a:ext cx="25413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Labels: Cross Entropy function</a:t>
            </a:r>
            <a:endParaRPr>
              <a:solidFill>
                <a:srgbClr val="FFFFFF"/>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1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rgbClr val="FF9900"/>
                </a:highlight>
              </a:rPr>
              <a:t>Pros &amp; Cons on Models</a:t>
            </a:r>
            <a:endParaRPr>
              <a:highlight>
                <a:srgbClr val="FF9900"/>
              </a:highlight>
            </a:endParaRPr>
          </a:p>
        </p:txBody>
      </p:sp>
      <p:sp>
        <p:nvSpPr>
          <p:cNvPr id="858" name="Google Shape;858;p116"/>
          <p:cNvSpPr txBox="1"/>
          <p:nvPr>
            <p:ph idx="1" type="body"/>
          </p:nvPr>
        </p:nvSpPr>
        <p:spPr>
          <a:xfrm>
            <a:off x="457200" y="1600200"/>
            <a:ext cx="8229600" cy="5048700"/>
          </a:xfrm>
          <a:prstGeom prst="rect">
            <a:avLst/>
          </a:prstGeom>
        </p:spPr>
        <p:txBody>
          <a:bodyPr anchorCtr="0" anchor="t" bIns="45700" lIns="91425" spcFirstLastPara="1" rIns="91425" wrap="square" tIns="45700">
            <a:normAutofit fontScale="85000" lnSpcReduction="20000"/>
          </a:bodyPr>
          <a:lstStyle/>
          <a:p>
            <a:pPr indent="0" lvl="0" marL="0" rtl="0" algn="l">
              <a:spcBef>
                <a:spcPts val="360"/>
              </a:spcBef>
              <a:spcAft>
                <a:spcPts val="0"/>
              </a:spcAft>
              <a:buNone/>
            </a:pPr>
            <a:r>
              <a:rPr lang="en-US"/>
              <a:t>Pros </a:t>
            </a:r>
            <a:endParaRPr/>
          </a:p>
          <a:p>
            <a:pPr indent="-325755" lvl="0" marL="457200" rtl="0" algn="l">
              <a:spcBef>
                <a:spcPts val="360"/>
              </a:spcBef>
              <a:spcAft>
                <a:spcPts val="0"/>
              </a:spcAft>
              <a:buSzPct val="56250"/>
              <a:buChar char="•"/>
            </a:pPr>
            <a:r>
              <a:rPr lang="en-US"/>
              <a:t>CNN able to detects features without Human to supervised</a:t>
            </a:r>
            <a:endParaRPr/>
          </a:p>
          <a:p>
            <a:pPr indent="-325755" lvl="0" marL="457200" rtl="0" algn="l">
              <a:spcBef>
                <a:spcPts val="0"/>
              </a:spcBef>
              <a:spcAft>
                <a:spcPts val="0"/>
              </a:spcAft>
              <a:buSzPct val="56250"/>
              <a:buChar char="•"/>
            </a:pPr>
            <a:r>
              <a:rPr lang="en-US"/>
              <a:t>CNN can do no worse than Logistic because of number of layer. The more layer, the more learning capability.</a:t>
            </a:r>
            <a:endParaRPr/>
          </a:p>
          <a:p>
            <a:pPr indent="-325755" lvl="0" marL="457200" rtl="0" algn="l">
              <a:spcBef>
                <a:spcPts val="0"/>
              </a:spcBef>
              <a:spcAft>
                <a:spcPts val="0"/>
              </a:spcAft>
              <a:buSzPct val="56250"/>
              <a:buChar char="•"/>
            </a:pPr>
            <a:r>
              <a:rPr lang="en-US"/>
              <a:t>Logistic Regression easy to implement than CNN model </a:t>
            </a:r>
            <a:endParaRPr/>
          </a:p>
          <a:p>
            <a:pPr indent="0" lvl="0" marL="0" rtl="0" algn="l">
              <a:spcBef>
                <a:spcPts val="360"/>
              </a:spcBef>
              <a:spcAft>
                <a:spcPts val="0"/>
              </a:spcAft>
              <a:buNone/>
            </a:pPr>
            <a:r>
              <a:rPr lang="en-US"/>
              <a:t>Cons </a:t>
            </a:r>
            <a:endParaRPr/>
          </a:p>
          <a:p>
            <a:pPr indent="-325755" lvl="0" marL="457200" rtl="0" algn="l">
              <a:spcBef>
                <a:spcPts val="360"/>
              </a:spcBef>
              <a:spcAft>
                <a:spcPts val="0"/>
              </a:spcAft>
              <a:buSzPct val="56250"/>
              <a:buChar char="•"/>
            </a:pPr>
            <a:r>
              <a:rPr lang="en-US"/>
              <a:t>CNN use a lot of data to train so image size is needed to be reduce due to Hardware’s Capability</a:t>
            </a:r>
            <a:endParaRPr/>
          </a:p>
          <a:p>
            <a:pPr indent="-325755" lvl="0" marL="457200" rtl="0" algn="l">
              <a:spcBef>
                <a:spcPts val="0"/>
              </a:spcBef>
              <a:spcAft>
                <a:spcPts val="0"/>
              </a:spcAft>
              <a:buSzPct val="56250"/>
              <a:buChar char="•"/>
            </a:pPr>
            <a:r>
              <a:rPr lang="en-US"/>
              <a:t>Logistic Regression n</a:t>
            </a:r>
            <a:r>
              <a:rPr lang="en-US"/>
              <a:t>eed to have a lot more of epoch to get the best accuracy</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7"/>
          <p:cNvSpPr txBox="1"/>
          <p:nvPr>
            <p:ph type="title"/>
          </p:nvPr>
        </p:nvSpPr>
        <p:spPr>
          <a:xfrm>
            <a:off x="2253000" y="634125"/>
            <a:ext cx="46380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659"/>
              <a:t>Future Work</a:t>
            </a:r>
            <a:endParaRPr sz="3659"/>
          </a:p>
        </p:txBody>
      </p:sp>
      <p:sp>
        <p:nvSpPr>
          <p:cNvPr id="864" name="Google Shape;864;p117"/>
          <p:cNvSpPr txBox="1"/>
          <p:nvPr>
            <p:ph idx="1" type="body"/>
          </p:nvPr>
        </p:nvSpPr>
        <p:spPr>
          <a:xfrm>
            <a:off x="231325" y="1600200"/>
            <a:ext cx="8640600" cy="5053800"/>
          </a:xfrm>
          <a:prstGeom prst="rect">
            <a:avLst/>
          </a:prstGeom>
        </p:spPr>
        <p:txBody>
          <a:bodyPr anchorCtr="0" anchor="t" bIns="45700" lIns="91425" spcFirstLastPara="1" rIns="91425" wrap="square" tIns="45700">
            <a:normAutofit/>
          </a:bodyPr>
          <a:lstStyle/>
          <a:p>
            <a:pPr indent="0" lvl="0" marL="457200" rtl="0" algn="just">
              <a:lnSpc>
                <a:spcPct val="90000"/>
              </a:lnSpc>
              <a:spcBef>
                <a:spcPts val="360"/>
              </a:spcBef>
              <a:spcAft>
                <a:spcPts val="0"/>
              </a:spcAft>
              <a:buClr>
                <a:schemeClr val="dk1"/>
              </a:buClr>
              <a:buSzPts val="1100"/>
              <a:buFont typeface="Arial"/>
              <a:buNone/>
            </a:pPr>
            <a:r>
              <a:rPr lang="en-US" sz="2500">
                <a:latin typeface="Courier New"/>
                <a:ea typeface="Courier New"/>
                <a:cs typeface="Courier New"/>
                <a:sym typeface="Courier New"/>
              </a:rPr>
              <a:t>It is yet to be seen how well these models generalize on the real data generated by the potential users. Therefore, it would be the next step to test our model in some real world data, may be produced by the ministry of agriculture of any country.</a:t>
            </a:r>
            <a:endParaRPr sz="2500">
              <a:latin typeface="Courier New"/>
              <a:ea typeface="Courier New"/>
              <a:cs typeface="Courier New"/>
              <a:sym typeface="Courier New"/>
            </a:endParaRPr>
          </a:p>
          <a:p>
            <a:pPr indent="0" lvl="0" marL="457200" rtl="0" algn="l">
              <a:lnSpc>
                <a:spcPct val="90000"/>
              </a:lnSpc>
              <a:spcBef>
                <a:spcPts val="360"/>
              </a:spcBef>
              <a:spcAft>
                <a:spcPts val="0"/>
              </a:spcAft>
              <a:buNone/>
            </a:pPr>
            <a:r>
              <a:t/>
            </a:r>
            <a:endParaRPr sz="2500">
              <a:latin typeface="Courier New"/>
              <a:ea typeface="Courier New"/>
              <a:cs typeface="Courier New"/>
              <a:sym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18"/>
          <p:cNvSpPr txBox="1"/>
          <p:nvPr>
            <p:ph type="title"/>
          </p:nvPr>
        </p:nvSpPr>
        <p:spPr>
          <a:xfrm>
            <a:off x="2253000" y="634125"/>
            <a:ext cx="46380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659"/>
              <a:t>References</a:t>
            </a:r>
            <a:endParaRPr sz="3659"/>
          </a:p>
        </p:txBody>
      </p:sp>
      <p:sp>
        <p:nvSpPr>
          <p:cNvPr id="870" name="Google Shape;870;p118"/>
          <p:cNvSpPr txBox="1"/>
          <p:nvPr>
            <p:ph idx="1" type="body"/>
          </p:nvPr>
        </p:nvSpPr>
        <p:spPr>
          <a:xfrm>
            <a:off x="231325" y="1600200"/>
            <a:ext cx="8640600" cy="5053800"/>
          </a:xfrm>
          <a:prstGeom prst="rect">
            <a:avLst/>
          </a:prstGeom>
        </p:spPr>
        <p:txBody>
          <a:bodyPr anchorCtr="0" anchor="t" bIns="45700" lIns="91425" spcFirstLastPara="1" rIns="91425" wrap="square" tIns="45700">
            <a:normAutofit/>
          </a:bodyPr>
          <a:lstStyle/>
          <a:p>
            <a:pPr indent="-330200" lvl="0" marL="457200" rtl="0" algn="just">
              <a:lnSpc>
                <a:spcPct val="90000"/>
              </a:lnSpc>
              <a:spcBef>
                <a:spcPts val="360"/>
              </a:spcBef>
              <a:spcAft>
                <a:spcPts val="0"/>
              </a:spcAft>
              <a:buClr>
                <a:srgbClr val="222222"/>
              </a:buClr>
              <a:buSzPts val="1600"/>
              <a:buFont typeface="Arial"/>
              <a:buAutoNum type="arabicPeriod"/>
            </a:pPr>
            <a:r>
              <a:rPr lang="en-US" sz="1600">
                <a:solidFill>
                  <a:srgbClr val="222222"/>
                </a:solidFill>
                <a:highlight>
                  <a:srgbClr val="FFFFFF"/>
                </a:highlight>
                <a:latin typeface="Arial"/>
                <a:ea typeface="Arial"/>
                <a:cs typeface="Arial"/>
                <a:sym typeface="Arial"/>
              </a:rPr>
              <a:t>Mohanty, S. P., Hughes, D. P., &amp; Salathé, M. (2016). Using deep learning for image-based plant disease detection. </a:t>
            </a:r>
            <a:r>
              <a:rPr i="1" lang="en-US" sz="1600">
                <a:solidFill>
                  <a:srgbClr val="222222"/>
                </a:solidFill>
                <a:highlight>
                  <a:srgbClr val="FFFFFF"/>
                </a:highlight>
                <a:latin typeface="Arial"/>
                <a:ea typeface="Arial"/>
                <a:cs typeface="Arial"/>
                <a:sym typeface="Arial"/>
              </a:rPr>
              <a:t>Frontiers in plant science</a:t>
            </a:r>
            <a:r>
              <a:rPr lang="en-US" sz="1600">
                <a:solidFill>
                  <a:srgbClr val="222222"/>
                </a:solidFill>
                <a:highlight>
                  <a:srgbClr val="FFFFFF"/>
                </a:highlight>
                <a:latin typeface="Arial"/>
                <a:ea typeface="Arial"/>
                <a:cs typeface="Arial"/>
                <a:sym typeface="Arial"/>
              </a:rPr>
              <a:t>, </a:t>
            </a:r>
            <a:r>
              <a:rPr i="1" lang="en-US" sz="1600">
                <a:solidFill>
                  <a:srgbClr val="222222"/>
                </a:solidFill>
                <a:highlight>
                  <a:srgbClr val="FFFFFF"/>
                </a:highlight>
                <a:latin typeface="Arial"/>
                <a:ea typeface="Arial"/>
                <a:cs typeface="Arial"/>
                <a:sym typeface="Arial"/>
              </a:rPr>
              <a:t>7</a:t>
            </a:r>
            <a:r>
              <a:rPr lang="en-US" sz="1600">
                <a:solidFill>
                  <a:srgbClr val="222222"/>
                </a:solidFill>
                <a:highlight>
                  <a:srgbClr val="FFFFFF"/>
                </a:highlight>
                <a:latin typeface="Arial"/>
                <a:ea typeface="Arial"/>
                <a:cs typeface="Arial"/>
                <a:sym typeface="Arial"/>
              </a:rPr>
              <a:t>, 1419.</a:t>
            </a:r>
            <a:endParaRPr sz="2500">
              <a:latin typeface="Courier New"/>
              <a:ea typeface="Courier New"/>
              <a:cs typeface="Courier New"/>
              <a:sym typeface="Courier New"/>
            </a:endParaRPr>
          </a:p>
          <a:p>
            <a:pPr indent="0" lvl="0" marL="0" rtl="0" algn="just">
              <a:lnSpc>
                <a:spcPct val="90000"/>
              </a:lnSpc>
              <a:spcBef>
                <a:spcPts val="360"/>
              </a:spcBef>
              <a:spcAft>
                <a:spcPts val="0"/>
              </a:spcAft>
              <a:buNone/>
            </a:pPr>
            <a:r>
              <a:t/>
            </a:r>
            <a:endParaRPr sz="2500">
              <a:latin typeface="Courier New"/>
              <a:ea typeface="Courier New"/>
              <a:cs typeface="Courier New"/>
              <a:sym typeface="Courier New"/>
            </a:endParaRPr>
          </a:p>
          <a:p>
            <a:pPr indent="-330200" lvl="0" marL="457200" rtl="0" algn="l">
              <a:lnSpc>
                <a:spcPct val="90000"/>
              </a:lnSpc>
              <a:spcBef>
                <a:spcPts val="360"/>
              </a:spcBef>
              <a:spcAft>
                <a:spcPts val="0"/>
              </a:spcAft>
              <a:buClr>
                <a:srgbClr val="222222"/>
              </a:buClr>
              <a:buSzPts val="1600"/>
              <a:buFont typeface="Arial"/>
              <a:buAutoNum type="arabicPeriod"/>
            </a:pPr>
            <a:r>
              <a:rPr lang="en-US" sz="1600">
                <a:solidFill>
                  <a:srgbClr val="222222"/>
                </a:solidFill>
                <a:highlight>
                  <a:srgbClr val="FFFFFF"/>
                </a:highlight>
                <a:latin typeface="Arial"/>
                <a:ea typeface="Arial"/>
                <a:cs typeface="Arial"/>
                <a:sym typeface="Arial"/>
              </a:rPr>
              <a:t>Esgario, J. G., Krohling, R. A., &amp; Ventura, J. A. (2020). Deep learning for classification and severity estimation of coffee leaf biotic stress. </a:t>
            </a:r>
            <a:r>
              <a:rPr i="1" lang="en-US" sz="1600">
                <a:solidFill>
                  <a:srgbClr val="222222"/>
                </a:solidFill>
                <a:highlight>
                  <a:srgbClr val="FFFFFF"/>
                </a:highlight>
                <a:latin typeface="Arial"/>
                <a:ea typeface="Arial"/>
                <a:cs typeface="Arial"/>
                <a:sym typeface="Arial"/>
              </a:rPr>
              <a:t>Computers and Electronics in Agriculture</a:t>
            </a:r>
            <a:r>
              <a:rPr lang="en-US" sz="1600">
                <a:solidFill>
                  <a:srgbClr val="222222"/>
                </a:solidFill>
                <a:highlight>
                  <a:srgbClr val="FFFFFF"/>
                </a:highlight>
                <a:latin typeface="Arial"/>
                <a:ea typeface="Arial"/>
                <a:cs typeface="Arial"/>
                <a:sym typeface="Arial"/>
              </a:rPr>
              <a:t>, </a:t>
            </a:r>
            <a:r>
              <a:rPr i="1" lang="en-US" sz="1600">
                <a:solidFill>
                  <a:srgbClr val="222222"/>
                </a:solidFill>
                <a:highlight>
                  <a:srgbClr val="FFFFFF"/>
                </a:highlight>
                <a:latin typeface="Arial"/>
                <a:ea typeface="Arial"/>
                <a:cs typeface="Arial"/>
                <a:sym typeface="Arial"/>
              </a:rPr>
              <a:t>169</a:t>
            </a:r>
            <a:r>
              <a:rPr lang="en-US" sz="1600">
                <a:solidFill>
                  <a:srgbClr val="222222"/>
                </a:solidFill>
                <a:highlight>
                  <a:srgbClr val="FFFFFF"/>
                </a:highlight>
                <a:latin typeface="Arial"/>
                <a:ea typeface="Arial"/>
                <a:cs typeface="Arial"/>
                <a:sym typeface="Arial"/>
              </a:rPr>
              <a:t>, 105162.</a:t>
            </a:r>
            <a:endParaRPr sz="1600">
              <a:solidFill>
                <a:srgbClr val="222222"/>
              </a:solidFill>
              <a:highlight>
                <a:srgbClr val="FFFFFF"/>
              </a:highlight>
              <a:latin typeface="Arial"/>
              <a:ea typeface="Arial"/>
              <a:cs typeface="Arial"/>
              <a:sym typeface="Arial"/>
            </a:endParaRPr>
          </a:p>
          <a:p>
            <a:pPr indent="0" lvl="0" marL="0" rtl="0" algn="l">
              <a:lnSpc>
                <a:spcPct val="90000"/>
              </a:lnSpc>
              <a:spcBef>
                <a:spcPts val="360"/>
              </a:spcBef>
              <a:spcAft>
                <a:spcPts val="0"/>
              </a:spcAft>
              <a:buNone/>
            </a:pPr>
            <a:r>
              <a:t/>
            </a:r>
            <a:endParaRPr sz="1600">
              <a:solidFill>
                <a:srgbClr val="222222"/>
              </a:solidFill>
              <a:highlight>
                <a:srgbClr val="FFFFFF"/>
              </a:highlight>
              <a:latin typeface="Arial"/>
              <a:ea typeface="Arial"/>
              <a:cs typeface="Arial"/>
              <a:sym typeface="Arial"/>
            </a:endParaRPr>
          </a:p>
          <a:p>
            <a:pPr indent="-330200" lvl="0" marL="457200" rtl="0" algn="l">
              <a:lnSpc>
                <a:spcPct val="90000"/>
              </a:lnSpc>
              <a:spcBef>
                <a:spcPts val="360"/>
              </a:spcBef>
              <a:spcAft>
                <a:spcPts val="0"/>
              </a:spcAft>
              <a:buClr>
                <a:srgbClr val="222222"/>
              </a:buClr>
              <a:buSzPts val="1600"/>
              <a:buFont typeface="Arial"/>
              <a:buAutoNum type="arabicPeriod"/>
            </a:pPr>
            <a:r>
              <a:rPr lang="en-US" sz="1600">
                <a:solidFill>
                  <a:srgbClr val="222222"/>
                </a:solidFill>
                <a:highlight>
                  <a:srgbClr val="FFFFFF"/>
                </a:highlight>
                <a:latin typeface="Arial"/>
                <a:ea typeface="Arial"/>
                <a:cs typeface="Arial"/>
                <a:sym typeface="Arial"/>
              </a:rPr>
              <a:t>Antonio Bruno, Davide Moroni, &amp; Riccardo Dainelli (2022) Improving plant disease classification by adaptive minimal ensembling. </a:t>
            </a:r>
            <a:r>
              <a:rPr i="1" lang="en-US" sz="1600">
                <a:solidFill>
                  <a:srgbClr val="222222"/>
                </a:solidFill>
                <a:highlight>
                  <a:srgbClr val="FFFFFF"/>
                </a:highlight>
                <a:latin typeface="Arial"/>
                <a:ea typeface="Arial"/>
                <a:cs typeface="Arial"/>
                <a:sym typeface="Arial"/>
              </a:rPr>
              <a:t>Frontiers in Artificial Intelligence</a:t>
            </a:r>
            <a:r>
              <a:rPr lang="en-US" sz="1600">
                <a:solidFill>
                  <a:srgbClr val="222222"/>
                </a:solidFill>
                <a:highlight>
                  <a:srgbClr val="FFFFFF"/>
                </a:highlight>
                <a:latin typeface="Arial"/>
                <a:ea typeface="Arial"/>
                <a:cs typeface="Arial"/>
                <a:sym typeface="Arial"/>
              </a:rPr>
              <a:t>. 10.3389/frai.2022.868926</a:t>
            </a:r>
            <a:endParaRPr sz="1600">
              <a:solidFill>
                <a:srgbClr val="222222"/>
              </a:solidFill>
              <a:highlight>
                <a:srgbClr val="FFFFFF"/>
              </a:highlight>
              <a:latin typeface="Arial"/>
              <a:ea typeface="Arial"/>
              <a:cs typeface="Arial"/>
              <a:sym typeface="Arial"/>
            </a:endParaRPr>
          </a:p>
          <a:p>
            <a:pPr indent="0" lvl="0" marL="0" rtl="0" algn="l">
              <a:lnSpc>
                <a:spcPct val="90000"/>
              </a:lnSpc>
              <a:spcBef>
                <a:spcPts val="360"/>
              </a:spcBef>
              <a:spcAft>
                <a:spcPts val="0"/>
              </a:spcAft>
              <a:buNone/>
            </a:pPr>
            <a:r>
              <a:t/>
            </a:r>
            <a:endParaRPr sz="1600">
              <a:solidFill>
                <a:srgbClr val="222222"/>
              </a:solidFill>
              <a:highlight>
                <a:srgbClr val="FFFFFF"/>
              </a:highlight>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9"/>
          <p:cNvSpPr txBox="1"/>
          <p:nvPr>
            <p:ph type="title"/>
          </p:nvPr>
        </p:nvSpPr>
        <p:spPr>
          <a:xfrm>
            <a:off x="2117400" y="1738375"/>
            <a:ext cx="46380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659"/>
              <a:t>Thank you!</a:t>
            </a:r>
            <a:endParaRPr sz="3659"/>
          </a:p>
        </p:txBody>
      </p:sp>
      <p:sp>
        <p:nvSpPr>
          <p:cNvPr id="876" name="Google Shape;876;p119"/>
          <p:cNvSpPr txBox="1"/>
          <p:nvPr>
            <p:ph idx="1" type="body"/>
          </p:nvPr>
        </p:nvSpPr>
        <p:spPr>
          <a:xfrm>
            <a:off x="-407975" y="1910175"/>
            <a:ext cx="8640600" cy="5053800"/>
          </a:xfrm>
          <a:prstGeom prst="rect">
            <a:avLst/>
          </a:prstGeom>
        </p:spPr>
        <p:txBody>
          <a:bodyPr anchorCtr="0" anchor="t" bIns="45700" lIns="91425" spcFirstLastPara="1" rIns="91425" wrap="square" tIns="45700">
            <a:normAutofit/>
          </a:bodyPr>
          <a:lstStyle/>
          <a:p>
            <a:pPr indent="0" lvl="0" marL="0" rtl="0" algn="l">
              <a:lnSpc>
                <a:spcPct val="90000"/>
              </a:lnSpc>
              <a:spcBef>
                <a:spcPts val="360"/>
              </a:spcBef>
              <a:spcAft>
                <a:spcPts val="0"/>
              </a:spcAft>
              <a:buNone/>
            </a:pPr>
            <a:r>
              <a:t/>
            </a:r>
            <a:endParaRPr sz="1600">
              <a:solidFill>
                <a:srgbClr val="222222"/>
              </a:solidFill>
              <a:highlight>
                <a:srgbClr val="FFFFFF"/>
              </a:highlight>
              <a:latin typeface="Arial"/>
              <a:ea typeface="Arial"/>
              <a:cs typeface="Arial"/>
              <a:sym typeface="Arial"/>
            </a:endParaRPr>
          </a:p>
          <a:p>
            <a:pPr indent="0" lvl="0" marL="0" rtl="0" algn="l">
              <a:lnSpc>
                <a:spcPct val="90000"/>
              </a:lnSpc>
              <a:spcBef>
                <a:spcPts val="360"/>
              </a:spcBef>
              <a:spcAft>
                <a:spcPts val="0"/>
              </a:spcAft>
              <a:buNone/>
            </a:pPr>
            <a:r>
              <a:t/>
            </a:r>
            <a:endParaRPr sz="1600">
              <a:solidFill>
                <a:srgbClr val="222222"/>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3"/>
          <p:cNvPicPr preferRelativeResize="0"/>
          <p:nvPr/>
        </p:nvPicPr>
        <p:blipFill>
          <a:blip r:embed="rId3">
            <a:alphaModFix/>
          </a:blip>
          <a:stretch>
            <a:fillRect/>
          </a:stretch>
        </p:blipFill>
        <p:spPr>
          <a:xfrm>
            <a:off x="232475" y="4262025"/>
            <a:ext cx="8001001" cy="2595975"/>
          </a:xfrm>
          <a:prstGeom prst="rect">
            <a:avLst/>
          </a:prstGeom>
          <a:noFill/>
          <a:ln>
            <a:noFill/>
          </a:ln>
        </p:spPr>
      </p:pic>
      <p:sp>
        <p:nvSpPr>
          <p:cNvPr id="164" name="Google Shape;164;p23"/>
          <p:cNvSpPr txBox="1"/>
          <p:nvPr/>
        </p:nvSpPr>
        <p:spPr>
          <a:xfrm>
            <a:off x="658675" y="174350"/>
            <a:ext cx="532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Showing images from different labels</a:t>
            </a:r>
            <a:endParaRPr sz="1900">
              <a:latin typeface="Calibri"/>
              <a:ea typeface="Calibri"/>
              <a:cs typeface="Calibri"/>
              <a:sym typeface="Calibri"/>
            </a:endParaRPr>
          </a:p>
        </p:txBody>
      </p:sp>
      <p:pic>
        <p:nvPicPr>
          <p:cNvPr id="165" name="Google Shape;165;p23"/>
          <p:cNvPicPr preferRelativeResize="0"/>
          <p:nvPr/>
        </p:nvPicPr>
        <p:blipFill>
          <a:blip r:embed="rId4">
            <a:alphaModFix/>
          </a:blip>
          <a:stretch>
            <a:fillRect/>
          </a:stretch>
        </p:blipFill>
        <p:spPr>
          <a:xfrm>
            <a:off x="658675" y="651350"/>
            <a:ext cx="7012975" cy="333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0" y="0"/>
            <a:ext cx="8229600" cy="845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Check the </a:t>
            </a:r>
            <a:r>
              <a:rPr lang="en-US" sz="3000">
                <a:highlight>
                  <a:schemeClr val="accent6"/>
                </a:highlight>
                <a:latin typeface="Courier New"/>
                <a:ea typeface="Courier New"/>
                <a:cs typeface="Courier New"/>
                <a:sym typeface="Courier New"/>
              </a:rPr>
              <a:t>balances</a:t>
            </a:r>
            <a:r>
              <a:rPr lang="en-US" sz="3000">
                <a:highlight>
                  <a:schemeClr val="accent6"/>
                </a:highlight>
                <a:latin typeface="Courier New"/>
                <a:ea typeface="Courier New"/>
                <a:cs typeface="Courier New"/>
                <a:sym typeface="Courier New"/>
              </a:rPr>
              <a:t> of dataset </a:t>
            </a:r>
            <a:endParaRPr sz="3000">
              <a:highlight>
                <a:schemeClr val="accent6"/>
              </a:highlight>
              <a:latin typeface="Courier New"/>
              <a:ea typeface="Courier New"/>
              <a:cs typeface="Courier New"/>
              <a:sym typeface="Courier New"/>
            </a:endParaRPr>
          </a:p>
        </p:txBody>
      </p:sp>
      <p:pic>
        <p:nvPicPr>
          <p:cNvPr id="172" name="Google Shape;172;p24"/>
          <p:cNvPicPr preferRelativeResize="0"/>
          <p:nvPr/>
        </p:nvPicPr>
        <p:blipFill>
          <a:blip r:embed="rId3">
            <a:alphaModFix/>
          </a:blip>
          <a:stretch>
            <a:fillRect/>
          </a:stretch>
        </p:blipFill>
        <p:spPr>
          <a:xfrm>
            <a:off x="161925" y="1462450"/>
            <a:ext cx="8820150" cy="1561025"/>
          </a:xfrm>
          <a:prstGeom prst="rect">
            <a:avLst/>
          </a:prstGeom>
          <a:noFill/>
          <a:ln>
            <a:noFill/>
          </a:ln>
        </p:spPr>
      </p:pic>
      <p:pic>
        <p:nvPicPr>
          <p:cNvPr id="173" name="Google Shape;173;p24"/>
          <p:cNvPicPr preferRelativeResize="0"/>
          <p:nvPr/>
        </p:nvPicPr>
        <p:blipFill>
          <a:blip r:embed="rId4">
            <a:alphaModFix/>
          </a:blip>
          <a:stretch>
            <a:fillRect/>
          </a:stretch>
        </p:blipFill>
        <p:spPr>
          <a:xfrm>
            <a:off x="597950" y="3642125"/>
            <a:ext cx="5252650" cy="106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5"/>
          <p:cNvPicPr preferRelativeResize="0"/>
          <p:nvPr/>
        </p:nvPicPr>
        <p:blipFill rotWithShape="1">
          <a:blip r:embed="rId3">
            <a:alphaModFix/>
          </a:blip>
          <a:srcRect b="0" l="0" r="0" t="0"/>
          <a:stretch/>
        </p:blipFill>
        <p:spPr>
          <a:xfrm>
            <a:off x="191950" y="1108200"/>
            <a:ext cx="8586590" cy="5749799"/>
          </a:xfrm>
          <a:prstGeom prst="rect">
            <a:avLst/>
          </a:prstGeom>
          <a:noFill/>
          <a:ln>
            <a:noFill/>
          </a:ln>
        </p:spPr>
      </p:pic>
      <p:sp>
        <p:nvSpPr>
          <p:cNvPr id="180" name="Google Shape;180;p25"/>
          <p:cNvSpPr txBox="1"/>
          <p:nvPr/>
        </p:nvSpPr>
        <p:spPr>
          <a:xfrm>
            <a:off x="0" y="0"/>
            <a:ext cx="90759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360"/>
              </a:spcBef>
              <a:spcAft>
                <a:spcPts val="0"/>
              </a:spcAft>
              <a:buClr>
                <a:schemeClr val="dk1"/>
              </a:buClr>
              <a:buSzPts val="1800"/>
              <a:buFont typeface="Courier New"/>
              <a:buChar char="➔"/>
            </a:pPr>
            <a:r>
              <a:rPr lang="en-US" sz="1800">
                <a:solidFill>
                  <a:schemeClr val="dk1"/>
                </a:solidFill>
                <a:latin typeface="Courier New"/>
                <a:ea typeface="Courier New"/>
                <a:cs typeface="Courier New"/>
                <a:sym typeface="Courier New"/>
              </a:rPr>
              <a:t>The dataset has a total of 39 classes.</a:t>
            </a:r>
            <a:endParaRPr sz="1800">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lang="en-US" sz="1800">
                <a:solidFill>
                  <a:schemeClr val="dk1"/>
                </a:solidFill>
                <a:latin typeface="Courier New"/>
                <a:ea typeface="Courier New"/>
                <a:cs typeface="Courier New"/>
                <a:sym typeface="Courier New"/>
              </a:rPr>
              <a:t>Classes 16, 25, and 36 have much more samples </a:t>
            </a:r>
            <a:r>
              <a:rPr lang="en-US" sz="1800">
                <a:solidFill>
                  <a:schemeClr val="dk1"/>
                </a:solidFill>
                <a:latin typeface="Courier New"/>
                <a:ea typeface="Courier New"/>
                <a:cs typeface="Courier New"/>
                <a:sym typeface="Courier New"/>
              </a:rPr>
              <a:t>than other classes making this an imbalanced dataset.</a:t>
            </a:r>
            <a:endParaRPr sz="1800">
              <a:solidFill>
                <a:schemeClr val="dk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0" y="-30150"/>
            <a:ext cx="8229600" cy="1078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Reducing samples for label 16 25 36 </a:t>
            </a:r>
            <a:endParaRPr sz="3000">
              <a:highlight>
                <a:schemeClr val="accent6"/>
              </a:highlight>
              <a:latin typeface="Courier New"/>
              <a:ea typeface="Courier New"/>
              <a:cs typeface="Courier New"/>
              <a:sym typeface="Courier New"/>
            </a:endParaRPr>
          </a:p>
        </p:txBody>
      </p:sp>
      <p:sp>
        <p:nvSpPr>
          <p:cNvPr id="187" name="Google Shape;187;p26"/>
          <p:cNvSpPr txBox="1"/>
          <p:nvPr/>
        </p:nvSpPr>
        <p:spPr>
          <a:xfrm>
            <a:off x="152400" y="6511800"/>
            <a:ext cx="76674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u="sng">
                <a:solidFill>
                  <a:srgbClr val="0000FF"/>
                </a:solidFill>
                <a:latin typeface="Courier New"/>
                <a:ea typeface="Courier New"/>
                <a:cs typeface="Courier New"/>
                <a:sym typeface="Courier New"/>
              </a:rPr>
              <a:t>https://discuss.pytorch.org/t/how-to-sample-images-belonging-to-particular-classes/43776/5</a:t>
            </a:r>
            <a:endParaRPr sz="1050" u="sng">
              <a:solidFill>
                <a:srgbClr val="0000FF"/>
              </a:solidFill>
              <a:latin typeface="Courier New"/>
              <a:ea typeface="Courier New"/>
              <a:cs typeface="Courier New"/>
              <a:sym typeface="Courier New"/>
            </a:endParaRPr>
          </a:p>
        </p:txBody>
      </p:sp>
      <p:pic>
        <p:nvPicPr>
          <p:cNvPr id="188" name="Google Shape;188;p26"/>
          <p:cNvPicPr preferRelativeResize="0"/>
          <p:nvPr/>
        </p:nvPicPr>
        <p:blipFill>
          <a:blip r:embed="rId3">
            <a:alphaModFix/>
          </a:blip>
          <a:stretch>
            <a:fillRect/>
          </a:stretch>
        </p:blipFill>
        <p:spPr>
          <a:xfrm>
            <a:off x="323850" y="1375475"/>
            <a:ext cx="8229599" cy="4487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95" name="Google Shape;195;p27"/>
          <p:cNvPicPr preferRelativeResize="0"/>
          <p:nvPr/>
        </p:nvPicPr>
        <p:blipFill>
          <a:blip r:embed="rId3">
            <a:alphaModFix/>
          </a:blip>
          <a:stretch>
            <a:fillRect/>
          </a:stretch>
        </p:blipFill>
        <p:spPr>
          <a:xfrm>
            <a:off x="-76000" y="734948"/>
            <a:ext cx="9144001" cy="6123054"/>
          </a:xfrm>
          <a:prstGeom prst="rect">
            <a:avLst/>
          </a:prstGeom>
          <a:noFill/>
          <a:ln>
            <a:noFill/>
          </a:ln>
        </p:spPr>
      </p:pic>
      <p:sp>
        <p:nvSpPr>
          <p:cNvPr id="196" name="Google Shape;196;p27"/>
          <p:cNvSpPr txBox="1"/>
          <p:nvPr/>
        </p:nvSpPr>
        <p:spPr>
          <a:xfrm>
            <a:off x="0" y="0"/>
            <a:ext cx="5699100" cy="7851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b="1" lang="en-US" sz="1800">
                <a:solidFill>
                  <a:schemeClr val="dk1"/>
                </a:solidFill>
                <a:highlight>
                  <a:schemeClr val="accent6"/>
                </a:highlight>
                <a:latin typeface="Courier New"/>
                <a:ea typeface="Courier New"/>
                <a:cs typeface="Courier New"/>
                <a:sym typeface="Courier New"/>
              </a:rPr>
              <a:t>Result</a:t>
            </a:r>
            <a:r>
              <a:rPr lang="en-US" sz="1800">
                <a:solidFill>
                  <a:schemeClr val="dk1"/>
                </a:solidFill>
                <a:latin typeface="Courier New"/>
                <a:ea typeface="Courier New"/>
                <a:cs typeface="Courier New"/>
                <a:sym typeface="Courier New"/>
              </a:rPr>
              <a:t>: </a:t>
            </a:r>
            <a:endParaRPr sz="1800">
              <a:solidFill>
                <a:schemeClr val="dk1"/>
              </a:solidFill>
              <a:latin typeface="Courier New"/>
              <a:ea typeface="Courier New"/>
              <a:cs typeface="Courier New"/>
              <a:sym typeface="Courier New"/>
            </a:endParaRPr>
          </a:p>
          <a:p>
            <a:pPr indent="-342900" lvl="0" marL="457200" rtl="0" algn="l">
              <a:spcBef>
                <a:spcPts val="360"/>
              </a:spcBef>
              <a:spcAft>
                <a:spcPts val="0"/>
              </a:spcAft>
              <a:buClr>
                <a:schemeClr val="dk1"/>
              </a:buClr>
              <a:buSzPts val="1800"/>
              <a:buFont typeface="Courier New"/>
              <a:buChar char="➔"/>
            </a:pPr>
            <a:r>
              <a:rPr lang="en-US" sz="1800">
                <a:solidFill>
                  <a:schemeClr val="dk1"/>
                </a:solidFill>
                <a:latin typeface="Courier New"/>
                <a:ea typeface="Courier New"/>
                <a:cs typeface="Courier New"/>
                <a:sym typeface="Courier New"/>
              </a:rPr>
              <a:t>Classes are more balanced now </a:t>
            </a:r>
            <a:endParaRPr sz="1800">
              <a:solidFill>
                <a:schemeClr val="dk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highlight>
                  <a:schemeClr val="accent6"/>
                </a:highlight>
              </a:rPr>
              <a:t>3) Train, Test, Val Split</a:t>
            </a:r>
            <a:endParaRPr>
              <a:highlight>
                <a:schemeClr val="accent6"/>
              </a:highlight>
            </a:endParaRPr>
          </a:p>
          <a:p>
            <a:pPr indent="0" lvl="0" marL="0" rtl="0" algn="l">
              <a:spcBef>
                <a:spcPts val="0"/>
              </a:spcBef>
              <a:spcAft>
                <a:spcPts val="0"/>
              </a:spcAft>
              <a:buNone/>
            </a:pPr>
            <a:r>
              <a:t/>
            </a:r>
            <a:endParaRPr>
              <a:highlight>
                <a:schemeClr val="accent6"/>
              </a:highlight>
            </a:endParaRPr>
          </a:p>
        </p:txBody>
      </p:sp>
      <p:sp>
        <p:nvSpPr>
          <p:cNvPr id="203" name="Google Shape;203;p28"/>
          <p:cNvSpPr txBox="1"/>
          <p:nvPr>
            <p:ph idx="1" type="body"/>
          </p:nvPr>
        </p:nvSpPr>
        <p:spPr>
          <a:xfrm>
            <a:off x="685788" y="2809863"/>
            <a:ext cx="77724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0" y="-5"/>
            <a:ext cx="8229600" cy="638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Train, Test, Val Split</a:t>
            </a:r>
            <a:endParaRPr sz="3000">
              <a:highlight>
                <a:schemeClr val="accent6"/>
              </a:highlight>
              <a:latin typeface="Courier New"/>
              <a:ea typeface="Courier New"/>
              <a:cs typeface="Courier New"/>
              <a:sym typeface="Courier New"/>
            </a:endParaRPr>
          </a:p>
        </p:txBody>
      </p:sp>
      <p:pic>
        <p:nvPicPr>
          <p:cNvPr id="210" name="Google Shape;210;p29"/>
          <p:cNvPicPr preferRelativeResize="0"/>
          <p:nvPr/>
        </p:nvPicPr>
        <p:blipFill>
          <a:blip r:embed="rId3">
            <a:alphaModFix/>
          </a:blip>
          <a:stretch>
            <a:fillRect/>
          </a:stretch>
        </p:blipFill>
        <p:spPr>
          <a:xfrm>
            <a:off x="1760350" y="984225"/>
            <a:ext cx="4070875" cy="1301775"/>
          </a:xfrm>
          <a:prstGeom prst="rect">
            <a:avLst/>
          </a:prstGeom>
          <a:noFill/>
          <a:ln>
            <a:noFill/>
          </a:ln>
        </p:spPr>
      </p:pic>
      <p:pic>
        <p:nvPicPr>
          <p:cNvPr id="211" name="Google Shape;211;p29"/>
          <p:cNvPicPr preferRelativeResize="0"/>
          <p:nvPr/>
        </p:nvPicPr>
        <p:blipFill>
          <a:blip r:embed="rId4">
            <a:alphaModFix/>
          </a:blip>
          <a:stretch>
            <a:fillRect/>
          </a:stretch>
        </p:blipFill>
        <p:spPr>
          <a:xfrm>
            <a:off x="152400" y="2632125"/>
            <a:ext cx="8239125" cy="294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highlight>
                  <a:schemeClr val="accent6"/>
                </a:highlight>
              </a:rPr>
              <a:t>4) Creating CNN Models</a:t>
            </a:r>
            <a:endParaRPr>
              <a:highlight>
                <a:schemeClr val="accent6"/>
              </a:highlight>
            </a:endParaRPr>
          </a:p>
          <a:p>
            <a:pPr indent="0" lvl="0" marL="0" rtl="0" algn="l">
              <a:spcBef>
                <a:spcPts val="0"/>
              </a:spcBef>
              <a:spcAft>
                <a:spcPts val="0"/>
              </a:spcAft>
              <a:buNone/>
            </a:pPr>
            <a:r>
              <a:t/>
            </a:r>
            <a:endParaRPr>
              <a:highlight>
                <a:schemeClr val="accent6"/>
              </a:highlight>
            </a:endParaRPr>
          </a:p>
        </p:txBody>
      </p:sp>
      <p:sp>
        <p:nvSpPr>
          <p:cNvPr id="218" name="Google Shape;218;p30"/>
          <p:cNvSpPr txBox="1"/>
          <p:nvPr>
            <p:ph idx="1" type="body"/>
          </p:nvPr>
        </p:nvSpPr>
        <p:spPr>
          <a:xfrm>
            <a:off x="722313" y="2906713"/>
            <a:ext cx="77724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0" y="-5"/>
            <a:ext cx="8229600" cy="699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Creating CNN Models</a:t>
            </a:r>
            <a:endParaRPr sz="3000">
              <a:highlight>
                <a:schemeClr val="accent6"/>
              </a:highlight>
              <a:latin typeface="Courier New"/>
              <a:ea typeface="Courier New"/>
              <a:cs typeface="Courier New"/>
              <a:sym typeface="Courier New"/>
            </a:endParaRPr>
          </a:p>
        </p:txBody>
      </p:sp>
      <p:sp>
        <p:nvSpPr>
          <p:cNvPr id="225" name="Google Shape;225;p31"/>
          <p:cNvSpPr txBox="1"/>
          <p:nvPr>
            <p:ph idx="1" type="body"/>
          </p:nvPr>
        </p:nvSpPr>
        <p:spPr>
          <a:xfrm>
            <a:off x="0" y="1045950"/>
            <a:ext cx="4114800" cy="371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800"/>
              <a:t>Archite</a:t>
            </a:r>
            <a:r>
              <a:rPr lang="en-US" sz="1800"/>
              <a:t>cture of </a:t>
            </a:r>
            <a:r>
              <a:rPr b="1" lang="en-US" sz="1800"/>
              <a:t>Model 1</a:t>
            </a:r>
            <a:r>
              <a:rPr lang="en-US" sz="1800"/>
              <a:t> :</a:t>
            </a:r>
            <a:endParaRPr sz="1800"/>
          </a:p>
        </p:txBody>
      </p:sp>
      <p:pic>
        <p:nvPicPr>
          <p:cNvPr id="226" name="Google Shape;226;p31"/>
          <p:cNvPicPr preferRelativeResize="0"/>
          <p:nvPr/>
        </p:nvPicPr>
        <p:blipFill>
          <a:blip r:embed="rId3">
            <a:alphaModFix/>
          </a:blip>
          <a:stretch>
            <a:fillRect/>
          </a:stretch>
        </p:blipFill>
        <p:spPr>
          <a:xfrm>
            <a:off x="2666650" y="1122152"/>
            <a:ext cx="3916125" cy="56921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title"/>
          </p:nvPr>
        </p:nvSpPr>
        <p:spPr>
          <a:xfrm>
            <a:off x="283050" y="0"/>
            <a:ext cx="8229600" cy="609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3000">
                <a:highlight>
                  <a:schemeClr val="accent6"/>
                </a:highlight>
              </a:rPr>
              <a:t>Presentation Outline</a:t>
            </a:r>
            <a:endParaRPr sz="3000">
              <a:highlight>
                <a:schemeClr val="accent6"/>
              </a:highlight>
            </a:endParaRPr>
          </a:p>
        </p:txBody>
      </p:sp>
      <p:sp>
        <p:nvSpPr>
          <p:cNvPr id="99" name="Google Shape;99;p14"/>
          <p:cNvSpPr txBox="1"/>
          <p:nvPr/>
        </p:nvSpPr>
        <p:spPr>
          <a:xfrm>
            <a:off x="0" y="1044825"/>
            <a:ext cx="8795700" cy="5094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Motivation</a:t>
            </a:r>
            <a:endParaRPr sz="2200">
              <a:latin typeface="Courier New"/>
              <a:ea typeface="Courier New"/>
              <a:cs typeface="Courier New"/>
              <a:sym typeface="Courier New"/>
            </a:endParaRPr>
          </a:p>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About Dataset</a:t>
            </a:r>
            <a:endParaRPr sz="2200">
              <a:latin typeface="Courier New"/>
              <a:ea typeface="Courier New"/>
              <a:cs typeface="Courier New"/>
              <a:sym typeface="Courier New"/>
            </a:endParaRPr>
          </a:p>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Experiment</a:t>
            </a:r>
            <a:endParaRPr sz="2200">
              <a:latin typeface="Courier New"/>
              <a:ea typeface="Courier New"/>
              <a:cs typeface="Courier New"/>
              <a:sym typeface="Courier New"/>
            </a:endParaRPr>
          </a:p>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Extract, transform, load (ETL)</a:t>
            </a:r>
            <a:endParaRPr sz="2200">
              <a:latin typeface="Courier New"/>
              <a:ea typeface="Courier New"/>
              <a:cs typeface="Courier New"/>
              <a:sym typeface="Courier New"/>
            </a:endParaRPr>
          </a:p>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Exploratory data analysis (EDA)</a:t>
            </a:r>
            <a:endParaRPr sz="2200">
              <a:latin typeface="Courier New"/>
              <a:ea typeface="Courier New"/>
              <a:cs typeface="Courier New"/>
              <a:sym typeface="Courier New"/>
            </a:endParaRPr>
          </a:p>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Train, Val &amp; Test Split</a:t>
            </a:r>
            <a:endParaRPr sz="2200">
              <a:latin typeface="Courier New"/>
              <a:ea typeface="Courier New"/>
              <a:cs typeface="Courier New"/>
              <a:sym typeface="Courier New"/>
            </a:endParaRPr>
          </a:p>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Creating CNN Models </a:t>
            </a:r>
            <a:endParaRPr sz="2200">
              <a:latin typeface="Courier New"/>
              <a:ea typeface="Courier New"/>
              <a:cs typeface="Courier New"/>
              <a:sym typeface="Courier New"/>
            </a:endParaRPr>
          </a:p>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Training CNN Models</a:t>
            </a:r>
            <a:endParaRPr sz="2200">
              <a:latin typeface="Courier New"/>
              <a:ea typeface="Courier New"/>
              <a:cs typeface="Courier New"/>
              <a:sym typeface="Courier New"/>
            </a:endParaRPr>
          </a:p>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Test/Inference</a:t>
            </a:r>
            <a:endParaRPr sz="2200">
              <a:latin typeface="Courier New"/>
              <a:ea typeface="Courier New"/>
              <a:cs typeface="Courier New"/>
              <a:sym typeface="Courier New"/>
            </a:endParaRPr>
          </a:p>
          <a:p>
            <a:pPr indent="-368300" lvl="0" marL="457200" rtl="0" algn="l">
              <a:lnSpc>
                <a:spcPct val="115000"/>
              </a:lnSpc>
              <a:spcBef>
                <a:spcPts val="0"/>
              </a:spcBef>
              <a:spcAft>
                <a:spcPts val="0"/>
              </a:spcAft>
              <a:buSzPts val="2200"/>
              <a:buFont typeface="Courier New"/>
              <a:buChar char="●"/>
            </a:pPr>
            <a:r>
              <a:rPr lang="en-US" sz="2200">
                <a:latin typeface="Courier New"/>
                <a:ea typeface="Courier New"/>
                <a:cs typeface="Courier New"/>
                <a:sym typeface="Courier New"/>
              </a:rPr>
              <a:t>Examining Misclassified Labels</a:t>
            </a:r>
            <a:endParaRPr sz="2200">
              <a:solidFill>
                <a:schemeClr val="dk1"/>
              </a:solidFill>
              <a:latin typeface="Courier New"/>
              <a:ea typeface="Courier New"/>
              <a:cs typeface="Courier New"/>
              <a:sym typeface="Courier New"/>
            </a:endParaRPr>
          </a:p>
          <a:p>
            <a:pPr indent="-368300" lvl="0" marL="457200" rtl="0" algn="l">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Transfer learning</a:t>
            </a:r>
            <a:endParaRPr sz="2200">
              <a:solidFill>
                <a:schemeClr val="dk1"/>
              </a:solidFill>
              <a:latin typeface="Courier New"/>
              <a:ea typeface="Courier New"/>
              <a:cs typeface="Courier New"/>
              <a:sym typeface="Courier New"/>
            </a:endParaRPr>
          </a:p>
          <a:p>
            <a:pPr indent="-368300" lvl="0" marL="457200" rtl="0" algn="l">
              <a:spcBef>
                <a:spcPts val="0"/>
              </a:spcBef>
              <a:spcAft>
                <a:spcPts val="0"/>
              </a:spcAft>
              <a:buClr>
                <a:schemeClr val="dk1"/>
              </a:buClr>
              <a:buSzPts val="2200"/>
              <a:buFont typeface="Courier New"/>
              <a:buChar char="●"/>
            </a:pPr>
            <a:r>
              <a:rPr lang="en-US" sz="2200">
                <a:latin typeface="Courier New"/>
                <a:ea typeface="Courier New"/>
                <a:cs typeface="Courier New"/>
                <a:sym typeface="Courier New"/>
              </a:rPr>
              <a:t>Observation</a:t>
            </a:r>
            <a:endParaRPr sz="2200">
              <a:latin typeface="Courier New"/>
              <a:ea typeface="Courier New"/>
              <a:cs typeface="Courier New"/>
              <a:sym typeface="Courier New"/>
            </a:endParaRPr>
          </a:p>
          <a:p>
            <a:pPr indent="-368300" lvl="0" marL="457200" rtl="0" algn="l">
              <a:spcBef>
                <a:spcPts val="0"/>
              </a:spcBef>
              <a:spcAft>
                <a:spcPts val="0"/>
              </a:spcAft>
              <a:buSzPts val="2200"/>
              <a:buFont typeface="Courier New"/>
              <a:buChar char="●"/>
            </a:pPr>
            <a:r>
              <a:rPr lang="en-US" sz="2200">
                <a:latin typeface="Courier New"/>
                <a:ea typeface="Courier New"/>
                <a:cs typeface="Courier New"/>
                <a:sym typeface="Courier New"/>
              </a:rPr>
              <a:t>Conclusion</a:t>
            </a:r>
            <a:endParaRPr sz="2200">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idx="1" type="body"/>
          </p:nvPr>
        </p:nvSpPr>
        <p:spPr>
          <a:xfrm>
            <a:off x="0" y="861950"/>
            <a:ext cx="8229600" cy="6984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1800">
                <a:latin typeface="Courier New"/>
                <a:ea typeface="Courier New"/>
                <a:cs typeface="Courier New"/>
                <a:sym typeface="Courier New"/>
              </a:rPr>
              <a:t>Model 1</a:t>
            </a:r>
            <a:r>
              <a:rPr lang="en-US" sz="1800">
                <a:latin typeface="Courier New"/>
                <a:ea typeface="Courier New"/>
                <a:cs typeface="Courier New"/>
                <a:sym typeface="Courier New"/>
              </a:rPr>
              <a:t>: Base CNN Model</a:t>
            </a:r>
            <a:endParaRPr sz="1800">
              <a:latin typeface="Courier New"/>
              <a:ea typeface="Courier New"/>
              <a:cs typeface="Courier New"/>
              <a:sym typeface="Courier New"/>
            </a:endParaRPr>
          </a:p>
        </p:txBody>
      </p:sp>
      <p:sp>
        <p:nvSpPr>
          <p:cNvPr id="233" name="Google Shape;233;p32"/>
          <p:cNvSpPr txBox="1"/>
          <p:nvPr>
            <p:ph type="title"/>
          </p:nvPr>
        </p:nvSpPr>
        <p:spPr>
          <a:xfrm>
            <a:off x="0" y="-5"/>
            <a:ext cx="8229600" cy="699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Creating CNN Models</a:t>
            </a:r>
            <a:endParaRPr sz="3000">
              <a:highlight>
                <a:schemeClr val="accent6"/>
              </a:highlight>
              <a:latin typeface="Courier New"/>
              <a:ea typeface="Courier New"/>
              <a:cs typeface="Courier New"/>
              <a:sym typeface="Courier New"/>
            </a:endParaRPr>
          </a:p>
        </p:txBody>
      </p:sp>
      <p:pic>
        <p:nvPicPr>
          <p:cNvPr id="234" name="Google Shape;234;p32"/>
          <p:cNvPicPr preferRelativeResize="0"/>
          <p:nvPr/>
        </p:nvPicPr>
        <p:blipFill>
          <a:blip r:embed="rId3">
            <a:alphaModFix/>
          </a:blip>
          <a:stretch>
            <a:fillRect/>
          </a:stretch>
        </p:blipFill>
        <p:spPr>
          <a:xfrm>
            <a:off x="1372900" y="1336725"/>
            <a:ext cx="4690800" cy="538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3"/>
          <p:cNvPicPr preferRelativeResize="0"/>
          <p:nvPr/>
        </p:nvPicPr>
        <p:blipFill rotWithShape="1">
          <a:blip r:embed="rId3">
            <a:alphaModFix/>
          </a:blip>
          <a:srcRect b="0" l="0" r="0" t="48291"/>
          <a:stretch/>
        </p:blipFill>
        <p:spPr>
          <a:xfrm>
            <a:off x="5533675" y="1674325"/>
            <a:ext cx="3287175" cy="4320676"/>
          </a:xfrm>
          <a:prstGeom prst="rect">
            <a:avLst/>
          </a:prstGeom>
          <a:noFill/>
          <a:ln>
            <a:noFill/>
          </a:ln>
        </p:spPr>
      </p:pic>
      <p:pic>
        <p:nvPicPr>
          <p:cNvPr id="241" name="Google Shape;241;p33"/>
          <p:cNvPicPr preferRelativeResize="0"/>
          <p:nvPr/>
        </p:nvPicPr>
        <p:blipFill rotWithShape="1">
          <a:blip r:embed="rId3">
            <a:alphaModFix/>
          </a:blip>
          <a:srcRect b="52299" l="0" r="0" t="0"/>
          <a:stretch/>
        </p:blipFill>
        <p:spPr>
          <a:xfrm>
            <a:off x="1008550" y="1488425"/>
            <a:ext cx="3563450" cy="4320676"/>
          </a:xfrm>
          <a:prstGeom prst="rect">
            <a:avLst/>
          </a:prstGeom>
          <a:noFill/>
          <a:ln>
            <a:noFill/>
          </a:ln>
        </p:spPr>
      </p:pic>
      <p:sp>
        <p:nvSpPr>
          <p:cNvPr id="242" name="Google Shape;242;p33"/>
          <p:cNvSpPr txBox="1"/>
          <p:nvPr>
            <p:ph type="title"/>
          </p:nvPr>
        </p:nvSpPr>
        <p:spPr>
          <a:xfrm>
            <a:off x="0" y="-5"/>
            <a:ext cx="8229600" cy="699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Creating CNN Models</a:t>
            </a:r>
            <a:endParaRPr sz="3000">
              <a:highlight>
                <a:schemeClr val="accent6"/>
              </a:highlight>
              <a:latin typeface="Courier New"/>
              <a:ea typeface="Courier New"/>
              <a:cs typeface="Courier New"/>
              <a:sym typeface="Courier New"/>
            </a:endParaRPr>
          </a:p>
        </p:txBody>
      </p:sp>
      <p:sp>
        <p:nvSpPr>
          <p:cNvPr id="243" name="Google Shape;243;p33"/>
          <p:cNvSpPr txBox="1"/>
          <p:nvPr>
            <p:ph idx="1" type="body"/>
          </p:nvPr>
        </p:nvSpPr>
        <p:spPr>
          <a:xfrm>
            <a:off x="0" y="1045950"/>
            <a:ext cx="4114800" cy="371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800"/>
              <a:t>Architecture of </a:t>
            </a:r>
            <a:r>
              <a:rPr b="1" lang="en-US" sz="1800"/>
              <a:t>Model 2</a:t>
            </a:r>
            <a:r>
              <a:rPr lang="en-US" sz="1800"/>
              <a:t> :</a:t>
            </a:r>
            <a:endParaRPr sz="1800"/>
          </a:p>
        </p:txBody>
      </p:sp>
      <p:cxnSp>
        <p:nvCxnSpPr>
          <p:cNvPr id="244" name="Google Shape;244;p33"/>
          <p:cNvCxnSpPr>
            <a:stCxn id="241" idx="2"/>
            <a:endCxn id="240" idx="0"/>
          </p:cNvCxnSpPr>
          <p:nvPr/>
        </p:nvCxnSpPr>
        <p:spPr>
          <a:xfrm rot="-5400000">
            <a:off x="2916275" y="1548201"/>
            <a:ext cx="4134900" cy="4386900"/>
          </a:xfrm>
          <a:prstGeom prst="bentConnector5">
            <a:avLst>
              <a:gd fmla="val -5759" name="adj1"/>
              <a:gd fmla="val 51575" name="adj2"/>
              <a:gd fmla="val 105756" name="adj3"/>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idx="1" type="body"/>
          </p:nvPr>
        </p:nvSpPr>
        <p:spPr>
          <a:xfrm>
            <a:off x="0" y="861950"/>
            <a:ext cx="8229600" cy="6984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1800">
                <a:latin typeface="Courier New"/>
                <a:ea typeface="Courier New"/>
                <a:cs typeface="Courier New"/>
                <a:sym typeface="Courier New"/>
              </a:rPr>
              <a:t>Model 2</a:t>
            </a:r>
            <a:r>
              <a:rPr lang="en-US" sz="1800">
                <a:latin typeface="Courier New"/>
                <a:ea typeface="Courier New"/>
                <a:cs typeface="Courier New"/>
                <a:sym typeface="Courier New"/>
              </a:rPr>
              <a:t>: Deeper CNN Model</a:t>
            </a:r>
            <a:endParaRPr sz="1800">
              <a:latin typeface="Courier New"/>
              <a:ea typeface="Courier New"/>
              <a:cs typeface="Courier New"/>
              <a:sym typeface="Courier New"/>
            </a:endParaRPr>
          </a:p>
        </p:txBody>
      </p:sp>
      <p:sp>
        <p:nvSpPr>
          <p:cNvPr id="251" name="Google Shape;251;p34"/>
          <p:cNvSpPr txBox="1"/>
          <p:nvPr>
            <p:ph type="title"/>
          </p:nvPr>
        </p:nvSpPr>
        <p:spPr>
          <a:xfrm>
            <a:off x="0" y="-5"/>
            <a:ext cx="8229600" cy="699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Creating CNN Models</a:t>
            </a:r>
            <a:endParaRPr sz="3000">
              <a:highlight>
                <a:schemeClr val="accent6"/>
              </a:highlight>
              <a:latin typeface="Courier New"/>
              <a:ea typeface="Courier New"/>
              <a:cs typeface="Courier New"/>
              <a:sym typeface="Courier New"/>
            </a:endParaRPr>
          </a:p>
        </p:txBody>
      </p:sp>
      <p:pic>
        <p:nvPicPr>
          <p:cNvPr id="252" name="Google Shape;252;p34"/>
          <p:cNvPicPr preferRelativeResize="0"/>
          <p:nvPr/>
        </p:nvPicPr>
        <p:blipFill>
          <a:blip r:embed="rId3">
            <a:alphaModFix/>
          </a:blip>
          <a:stretch>
            <a:fillRect/>
          </a:stretch>
        </p:blipFill>
        <p:spPr>
          <a:xfrm>
            <a:off x="229875" y="1480300"/>
            <a:ext cx="5219700" cy="4409050"/>
          </a:xfrm>
          <a:prstGeom prst="rect">
            <a:avLst/>
          </a:prstGeom>
          <a:noFill/>
          <a:ln>
            <a:noFill/>
          </a:ln>
        </p:spPr>
      </p:pic>
      <p:pic>
        <p:nvPicPr>
          <p:cNvPr id="253" name="Google Shape;253;p34"/>
          <p:cNvPicPr preferRelativeResize="0"/>
          <p:nvPr/>
        </p:nvPicPr>
        <p:blipFill>
          <a:blip r:embed="rId4">
            <a:alphaModFix/>
          </a:blip>
          <a:stretch>
            <a:fillRect/>
          </a:stretch>
        </p:blipFill>
        <p:spPr>
          <a:xfrm>
            <a:off x="5449575" y="1480300"/>
            <a:ext cx="3389625" cy="4854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5"/>
          <p:cNvPicPr preferRelativeResize="0"/>
          <p:nvPr/>
        </p:nvPicPr>
        <p:blipFill rotWithShape="1">
          <a:blip r:embed="rId3">
            <a:alphaModFix/>
          </a:blip>
          <a:srcRect b="0" l="0" r="0" t="48780"/>
          <a:stretch/>
        </p:blipFill>
        <p:spPr>
          <a:xfrm>
            <a:off x="5859000" y="1189050"/>
            <a:ext cx="2785575" cy="5179475"/>
          </a:xfrm>
          <a:prstGeom prst="rect">
            <a:avLst/>
          </a:prstGeom>
          <a:noFill/>
          <a:ln>
            <a:noFill/>
          </a:ln>
        </p:spPr>
      </p:pic>
      <p:pic>
        <p:nvPicPr>
          <p:cNvPr id="260" name="Google Shape;260;p35"/>
          <p:cNvPicPr preferRelativeResize="0"/>
          <p:nvPr/>
        </p:nvPicPr>
        <p:blipFill rotWithShape="1">
          <a:blip r:embed="rId3">
            <a:alphaModFix/>
          </a:blip>
          <a:srcRect b="51964" l="0" r="0" t="0"/>
          <a:stretch/>
        </p:blipFill>
        <p:spPr>
          <a:xfrm>
            <a:off x="2116550" y="1122650"/>
            <a:ext cx="3077075" cy="5366224"/>
          </a:xfrm>
          <a:prstGeom prst="rect">
            <a:avLst/>
          </a:prstGeom>
          <a:noFill/>
          <a:ln>
            <a:noFill/>
          </a:ln>
        </p:spPr>
      </p:pic>
      <p:sp>
        <p:nvSpPr>
          <p:cNvPr id="261" name="Google Shape;261;p35"/>
          <p:cNvSpPr txBox="1"/>
          <p:nvPr>
            <p:ph type="title"/>
          </p:nvPr>
        </p:nvSpPr>
        <p:spPr>
          <a:xfrm>
            <a:off x="0" y="-5"/>
            <a:ext cx="8229600" cy="699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Creating CNN Models</a:t>
            </a:r>
            <a:endParaRPr sz="3000">
              <a:highlight>
                <a:schemeClr val="accent6"/>
              </a:highlight>
              <a:latin typeface="Courier New"/>
              <a:ea typeface="Courier New"/>
              <a:cs typeface="Courier New"/>
              <a:sym typeface="Courier New"/>
            </a:endParaRPr>
          </a:p>
        </p:txBody>
      </p:sp>
      <p:sp>
        <p:nvSpPr>
          <p:cNvPr id="262" name="Google Shape;262;p35"/>
          <p:cNvSpPr txBox="1"/>
          <p:nvPr>
            <p:ph idx="1" type="body"/>
          </p:nvPr>
        </p:nvSpPr>
        <p:spPr>
          <a:xfrm>
            <a:off x="0" y="1045950"/>
            <a:ext cx="4114800" cy="371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800"/>
              <a:t>Architecture of </a:t>
            </a:r>
            <a:r>
              <a:rPr b="1" lang="en-US" sz="1800"/>
              <a:t>Model 3 </a:t>
            </a:r>
            <a:r>
              <a:rPr lang="en-US" sz="1800"/>
              <a:t>:</a:t>
            </a:r>
            <a:endParaRPr sz="1800"/>
          </a:p>
        </p:txBody>
      </p:sp>
      <p:cxnSp>
        <p:nvCxnSpPr>
          <p:cNvPr id="263" name="Google Shape;263;p35"/>
          <p:cNvCxnSpPr>
            <a:stCxn id="260" idx="2"/>
            <a:endCxn id="259" idx="0"/>
          </p:cNvCxnSpPr>
          <p:nvPr/>
        </p:nvCxnSpPr>
        <p:spPr>
          <a:xfrm rot="-5400000">
            <a:off x="2803538" y="2040624"/>
            <a:ext cx="5299800" cy="3596700"/>
          </a:xfrm>
          <a:prstGeom prst="bentConnector5">
            <a:avLst>
              <a:gd fmla="val -4493" name="adj1"/>
              <a:gd fmla="val 52026" name="adj2"/>
              <a:gd fmla="val 104494" name="adj3"/>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0" y="-5"/>
            <a:ext cx="8229600" cy="699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Creating CNN Models</a:t>
            </a:r>
            <a:endParaRPr sz="3000">
              <a:highlight>
                <a:schemeClr val="accent6"/>
              </a:highlight>
              <a:latin typeface="Courier New"/>
              <a:ea typeface="Courier New"/>
              <a:cs typeface="Courier New"/>
              <a:sym typeface="Courier New"/>
            </a:endParaRPr>
          </a:p>
        </p:txBody>
      </p:sp>
      <p:sp>
        <p:nvSpPr>
          <p:cNvPr id="270" name="Google Shape;270;p36"/>
          <p:cNvSpPr txBox="1"/>
          <p:nvPr>
            <p:ph idx="1" type="body"/>
          </p:nvPr>
        </p:nvSpPr>
        <p:spPr>
          <a:xfrm>
            <a:off x="0" y="709550"/>
            <a:ext cx="8229600" cy="6984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1800">
                <a:latin typeface="Courier New"/>
                <a:ea typeface="Courier New"/>
                <a:cs typeface="Courier New"/>
                <a:sym typeface="Courier New"/>
              </a:rPr>
              <a:t>Model 3</a:t>
            </a:r>
            <a:r>
              <a:rPr lang="en-US" sz="1800">
                <a:latin typeface="Courier New"/>
                <a:ea typeface="Courier New"/>
                <a:cs typeface="Courier New"/>
                <a:sym typeface="Courier New"/>
              </a:rPr>
              <a:t>: More Deeper CNN Model</a:t>
            </a:r>
            <a:endParaRPr sz="1800">
              <a:latin typeface="Courier New"/>
              <a:ea typeface="Courier New"/>
              <a:cs typeface="Courier New"/>
              <a:sym typeface="Courier New"/>
            </a:endParaRPr>
          </a:p>
        </p:txBody>
      </p:sp>
      <p:pic>
        <p:nvPicPr>
          <p:cNvPr id="271" name="Google Shape;271;p36"/>
          <p:cNvPicPr preferRelativeResize="0"/>
          <p:nvPr/>
        </p:nvPicPr>
        <p:blipFill>
          <a:blip r:embed="rId3">
            <a:alphaModFix/>
          </a:blip>
          <a:stretch>
            <a:fillRect/>
          </a:stretch>
        </p:blipFill>
        <p:spPr>
          <a:xfrm>
            <a:off x="152400" y="1201125"/>
            <a:ext cx="5124450" cy="5075699"/>
          </a:xfrm>
          <a:prstGeom prst="rect">
            <a:avLst/>
          </a:prstGeom>
          <a:noFill/>
          <a:ln>
            <a:noFill/>
          </a:ln>
        </p:spPr>
      </p:pic>
      <p:pic>
        <p:nvPicPr>
          <p:cNvPr id="272" name="Google Shape;272;p36"/>
          <p:cNvPicPr preferRelativeResize="0"/>
          <p:nvPr/>
        </p:nvPicPr>
        <p:blipFill>
          <a:blip r:embed="rId4">
            <a:alphaModFix/>
          </a:blip>
          <a:stretch>
            <a:fillRect/>
          </a:stretch>
        </p:blipFill>
        <p:spPr>
          <a:xfrm>
            <a:off x="5405025" y="387450"/>
            <a:ext cx="3603375" cy="629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0" y="-4"/>
            <a:ext cx="8229600" cy="806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Model Summary</a:t>
            </a:r>
            <a:endParaRPr sz="3000">
              <a:highlight>
                <a:schemeClr val="accent6"/>
              </a:highlight>
              <a:latin typeface="Courier New"/>
              <a:ea typeface="Courier New"/>
              <a:cs typeface="Courier New"/>
              <a:sym typeface="Courier New"/>
            </a:endParaRPr>
          </a:p>
        </p:txBody>
      </p:sp>
      <p:graphicFrame>
        <p:nvGraphicFramePr>
          <p:cNvPr id="279" name="Google Shape;279;p37"/>
          <p:cNvGraphicFramePr/>
          <p:nvPr/>
        </p:nvGraphicFramePr>
        <p:xfrm>
          <a:off x="152100" y="1557905"/>
          <a:ext cx="3000000" cy="3000000"/>
        </p:xfrm>
        <a:graphic>
          <a:graphicData uri="http://schemas.openxmlformats.org/drawingml/2006/table">
            <a:tbl>
              <a:tblPr>
                <a:noFill/>
                <a:tableStyleId>{0A3599A2-2F3C-438D-B7C3-0190031C4677}</a:tableStyleId>
              </a:tblPr>
              <a:tblGrid>
                <a:gridCol w="2206300"/>
                <a:gridCol w="2206300"/>
                <a:gridCol w="2206300"/>
                <a:gridCol w="2206300"/>
              </a:tblGrid>
              <a:tr h="467025">
                <a:tc>
                  <a:txBody>
                    <a:bodyPr/>
                    <a:lstStyle/>
                    <a:p>
                      <a:pPr indent="0" lvl="0" marL="0" rtl="0" algn="ctr">
                        <a:spcBef>
                          <a:spcPts val="0"/>
                        </a:spcBef>
                        <a:spcAft>
                          <a:spcPts val="0"/>
                        </a:spcAft>
                        <a:buNone/>
                      </a:pPr>
                      <a:r>
                        <a:t/>
                      </a:r>
                      <a:endParaRPr sz="16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Model 1</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Model 2</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Model 3</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r>
              <a:tr h="747250">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Total No. of Parameters</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11,989,415</a:t>
                      </a:r>
                      <a:endParaRPr b="1" sz="16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13,852,559</a:t>
                      </a:r>
                      <a:endParaRPr b="1" sz="16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5,522,551</a:t>
                      </a:r>
                      <a:endParaRPr b="1" sz="1600">
                        <a:latin typeface="Courier New"/>
                        <a:ea typeface="Courier New"/>
                        <a:cs typeface="Courier New"/>
                        <a:sym typeface="Courier New"/>
                      </a:endParaRPr>
                    </a:p>
                  </a:txBody>
                  <a:tcPr marT="91425" marB="91425" marR="91425" marL="91425"/>
                </a:tc>
              </a:tr>
              <a:tr h="747250">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Total No. of Layers</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2</a:t>
                      </a:r>
                      <a:endParaRPr b="1" sz="16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5</a:t>
                      </a:r>
                      <a:endParaRPr b="1" sz="16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7</a:t>
                      </a:r>
                      <a:endParaRPr b="1" sz="1600">
                        <a:latin typeface="Courier New"/>
                        <a:ea typeface="Courier New"/>
                        <a:cs typeface="Courier New"/>
                        <a:sym typeface="Courier New"/>
                      </a:endParaRPr>
                    </a:p>
                  </a:txBody>
                  <a:tcPr marT="91425" marB="91425" marR="91425" marL="91425"/>
                </a:tc>
              </a:tr>
              <a:tr h="747250">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Total No. of Conv. Layers</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1</a:t>
                      </a:r>
                      <a:endParaRPr b="1" sz="16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2</a:t>
                      </a:r>
                      <a:endParaRPr b="1" sz="16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3</a:t>
                      </a:r>
                      <a:endParaRPr b="1" sz="1600">
                        <a:latin typeface="Courier New"/>
                        <a:ea typeface="Courier New"/>
                        <a:cs typeface="Courier New"/>
                        <a:sym typeface="Courier New"/>
                      </a:endParaRPr>
                    </a:p>
                  </a:txBody>
                  <a:tcPr marT="91425" marB="91425" marR="91425" marL="91425"/>
                </a:tc>
              </a:tr>
              <a:tr h="747250">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Total No. of Linear Layers</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1</a:t>
                      </a:r>
                      <a:endParaRPr b="1" sz="16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3</a:t>
                      </a:r>
                      <a:endParaRPr b="1" sz="16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1600">
                          <a:latin typeface="Courier New"/>
                          <a:ea typeface="Courier New"/>
                          <a:cs typeface="Courier New"/>
                          <a:sym typeface="Courier New"/>
                        </a:rPr>
                        <a:t>4</a:t>
                      </a:r>
                      <a:endParaRPr b="1" sz="1600">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highlight>
                  <a:schemeClr val="accent6"/>
                </a:highlight>
              </a:rPr>
              <a:t>5) Training CNN Models</a:t>
            </a:r>
            <a:endParaRPr>
              <a:highlight>
                <a:schemeClr val="accent6"/>
              </a:highlight>
            </a:endParaRPr>
          </a:p>
          <a:p>
            <a:pPr indent="0" lvl="0" marL="0" rtl="0" algn="l">
              <a:spcBef>
                <a:spcPts val="0"/>
              </a:spcBef>
              <a:spcAft>
                <a:spcPts val="0"/>
              </a:spcAft>
              <a:buNone/>
            </a:pPr>
            <a:r>
              <a:t/>
            </a:r>
            <a:endParaRPr>
              <a:highlight>
                <a:schemeClr val="accent6"/>
              </a:highlight>
            </a:endParaRPr>
          </a:p>
        </p:txBody>
      </p:sp>
      <p:sp>
        <p:nvSpPr>
          <p:cNvPr id="286" name="Google Shape;286;p38"/>
          <p:cNvSpPr txBox="1"/>
          <p:nvPr>
            <p:ph idx="1" type="body"/>
          </p:nvPr>
        </p:nvSpPr>
        <p:spPr>
          <a:xfrm>
            <a:off x="722313" y="2906713"/>
            <a:ext cx="77724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0" y="-30154"/>
            <a:ext cx="8229600" cy="787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Training CNN Models</a:t>
            </a:r>
            <a:endParaRPr sz="3000">
              <a:highlight>
                <a:schemeClr val="accent6"/>
              </a:highlight>
              <a:latin typeface="Courier New"/>
              <a:ea typeface="Courier New"/>
              <a:cs typeface="Courier New"/>
              <a:sym typeface="Courier New"/>
            </a:endParaRPr>
          </a:p>
        </p:txBody>
      </p:sp>
      <p:sp>
        <p:nvSpPr>
          <p:cNvPr id="293" name="Google Shape;293;p39"/>
          <p:cNvSpPr txBox="1"/>
          <p:nvPr>
            <p:ph idx="1" type="body"/>
          </p:nvPr>
        </p:nvSpPr>
        <p:spPr>
          <a:xfrm>
            <a:off x="11875" y="1138650"/>
            <a:ext cx="9004200" cy="5507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1800">
                <a:latin typeface="Courier New"/>
                <a:ea typeface="Courier New"/>
                <a:cs typeface="Courier New"/>
                <a:sym typeface="Courier New"/>
              </a:rPr>
              <a:t>Basic Steps:</a:t>
            </a:r>
            <a:endParaRPr b="1" sz="1800">
              <a:latin typeface="Courier New"/>
              <a:ea typeface="Courier New"/>
              <a:cs typeface="Courier New"/>
              <a:sym typeface="Courier New"/>
            </a:endParaRPr>
          </a:p>
          <a:p>
            <a:pPr indent="0" lvl="0" marL="0" rtl="0" algn="l">
              <a:spcBef>
                <a:spcPts val="360"/>
              </a:spcBef>
              <a:spcAft>
                <a:spcPts val="0"/>
              </a:spcAft>
              <a:buNone/>
            </a:pPr>
            <a:r>
              <a:t/>
            </a:r>
            <a:endParaRPr b="1" sz="1800">
              <a:latin typeface="Courier New"/>
              <a:ea typeface="Courier New"/>
              <a:cs typeface="Courier New"/>
              <a:sym typeface="Courier New"/>
            </a:endParaRPr>
          </a:p>
          <a:p>
            <a:pPr indent="-342900" lvl="0" marL="457200" rtl="0" algn="l">
              <a:lnSpc>
                <a:spcPct val="150000"/>
              </a:lnSpc>
              <a:spcBef>
                <a:spcPts val="360"/>
              </a:spcBef>
              <a:spcAft>
                <a:spcPts val="0"/>
              </a:spcAft>
              <a:buSzPts val="1800"/>
              <a:buFont typeface="Courier New"/>
              <a:buChar char="➔"/>
            </a:pPr>
            <a:r>
              <a:rPr lang="en-US" sz="1800">
                <a:latin typeface="Courier New"/>
                <a:ea typeface="Courier New"/>
                <a:cs typeface="Courier New"/>
                <a:sym typeface="Courier New"/>
              </a:rPr>
              <a:t>Predict Class </a:t>
            </a:r>
            <a:endParaRPr sz="1800">
              <a:latin typeface="Courier New"/>
              <a:ea typeface="Courier New"/>
              <a:cs typeface="Courier New"/>
              <a:sym typeface="Courier New"/>
            </a:endParaRPr>
          </a:p>
          <a:p>
            <a:pPr indent="-342900" lvl="0" marL="457200" rtl="0" algn="l">
              <a:lnSpc>
                <a:spcPct val="150000"/>
              </a:lnSpc>
              <a:spcBef>
                <a:spcPts val="0"/>
              </a:spcBef>
              <a:spcAft>
                <a:spcPts val="0"/>
              </a:spcAft>
              <a:buSzPts val="1800"/>
              <a:buFont typeface="Courier New"/>
              <a:buChar char="➔"/>
            </a:pPr>
            <a:r>
              <a:rPr lang="en-US" sz="1800">
                <a:latin typeface="Courier New"/>
                <a:ea typeface="Courier New"/>
                <a:cs typeface="Courier New"/>
                <a:sym typeface="Courier New"/>
              </a:rPr>
              <a:t>Calculate Loss</a:t>
            </a:r>
            <a:endParaRPr sz="1800">
              <a:latin typeface="Courier New"/>
              <a:ea typeface="Courier New"/>
              <a:cs typeface="Courier New"/>
              <a:sym typeface="Courier New"/>
            </a:endParaRPr>
          </a:p>
          <a:p>
            <a:pPr indent="-342900" lvl="0" marL="457200" rtl="0" algn="l">
              <a:lnSpc>
                <a:spcPct val="150000"/>
              </a:lnSpc>
              <a:spcBef>
                <a:spcPts val="0"/>
              </a:spcBef>
              <a:spcAft>
                <a:spcPts val="0"/>
              </a:spcAft>
              <a:buSzPts val="1800"/>
              <a:buFont typeface="Courier New"/>
              <a:buChar char="➔"/>
            </a:pPr>
            <a:r>
              <a:rPr lang="en-US" sz="1800">
                <a:latin typeface="Courier New"/>
                <a:ea typeface="Courier New"/>
                <a:cs typeface="Courier New"/>
                <a:sym typeface="Courier New"/>
              </a:rPr>
              <a:t>Update Training Weights</a:t>
            </a:r>
            <a:endParaRPr sz="1800">
              <a:latin typeface="Courier New"/>
              <a:ea typeface="Courier New"/>
              <a:cs typeface="Courier New"/>
              <a:sym typeface="Courier New"/>
            </a:endParaRPr>
          </a:p>
          <a:p>
            <a:pPr indent="-342900" lvl="0" marL="457200" rtl="0" algn="l">
              <a:lnSpc>
                <a:spcPct val="150000"/>
              </a:lnSpc>
              <a:spcBef>
                <a:spcPts val="0"/>
              </a:spcBef>
              <a:spcAft>
                <a:spcPts val="0"/>
              </a:spcAft>
              <a:buSzPts val="1800"/>
              <a:buFont typeface="Courier New"/>
              <a:buChar char="➔"/>
            </a:pPr>
            <a:r>
              <a:rPr lang="en-US" sz="1800">
                <a:latin typeface="Courier New"/>
                <a:ea typeface="Courier New"/>
                <a:cs typeface="Courier New"/>
                <a:sym typeface="Courier New"/>
              </a:rPr>
              <a:t>Repeat steps 1-3 until</a:t>
            </a:r>
            <a:endParaRPr sz="1800">
              <a:latin typeface="Courier New"/>
              <a:ea typeface="Courier New"/>
              <a:cs typeface="Courier New"/>
              <a:sym typeface="Courier New"/>
            </a:endParaRPr>
          </a:p>
          <a:p>
            <a:pPr indent="-342900" lvl="1" marL="914400" rtl="0" algn="l">
              <a:lnSpc>
                <a:spcPct val="150000"/>
              </a:lnSpc>
              <a:spcBef>
                <a:spcPts val="0"/>
              </a:spcBef>
              <a:spcAft>
                <a:spcPts val="0"/>
              </a:spcAft>
              <a:buSzPts val="1800"/>
              <a:buFont typeface="Courier New"/>
              <a:buChar char="◆"/>
            </a:pPr>
            <a:r>
              <a:rPr lang="en-US" sz="1800">
                <a:latin typeface="Courier New"/>
                <a:ea typeface="Courier New"/>
                <a:cs typeface="Courier New"/>
                <a:sym typeface="Courier New"/>
              </a:rPr>
              <a:t>until of epoch</a:t>
            </a:r>
            <a:endParaRPr sz="1800">
              <a:latin typeface="Courier New"/>
              <a:ea typeface="Courier New"/>
              <a:cs typeface="Courier New"/>
              <a:sym typeface="Courier New"/>
            </a:endParaRPr>
          </a:p>
          <a:p>
            <a:pPr indent="-342900" lvl="1" marL="914400" rtl="0" algn="l">
              <a:lnSpc>
                <a:spcPct val="150000"/>
              </a:lnSpc>
              <a:spcBef>
                <a:spcPts val="0"/>
              </a:spcBef>
              <a:spcAft>
                <a:spcPts val="0"/>
              </a:spcAft>
              <a:buSzPts val="1800"/>
              <a:buFont typeface="Courier New"/>
              <a:buChar char="◆"/>
            </a:pPr>
            <a:r>
              <a:rPr lang="en-US" sz="1800">
                <a:latin typeface="Courier New"/>
                <a:ea typeface="Courier New"/>
                <a:cs typeface="Courier New"/>
                <a:sym typeface="Courier New"/>
              </a:rPr>
              <a:t>early stopping due to overfitting</a:t>
            </a:r>
            <a:endParaRPr sz="1800">
              <a:latin typeface="Courier New"/>
              <a:ea typeface="Courier New"/>
              <a:cs typeface="Courier New"/>
              <a:sym typeface="Courier New"/>
            </a:endParaRPr>
          </a:p>
          <a:p>
            <a:pPr indent="0" lvl="0" marL="0" rtl="0" algn="l">
              <a:lnSpc>
                <a:spcPct val="150000"/>
              </a:lnSpc>
              <a:spcBef>
                <a:spcPts val="360"/>
              </a:spcBef>
              <a:spcAft>
                <a:spcPts val="0"/>
              </a:spcAft>
              <a:buNone/>
            </a:pPr>
            <a:r>
              <a:t/>
            </a:r>
            <a:endParaRPr sz="1800">
              <a:latin typeface="Courier New"/>
              <a:ea typeface="Courier New"/>
              <a:cs typeface="Courier New"/>
              <a:sym typeface="Courier New"/>
            </a:endParaRPr>
          </a:p>
          <a:p>
            <a:pPr indent="0" lvl="0" marL="0" rtl="0" algn="l">
              <a:lnSpc>
                <a:spcPct val="150000"/>
              </a:lnSpc>
              <a:spcBef>
                <a:spcPts val="360"/>
              </a:spcBef>
              <a:spcAft>
                <a:spcPts val="0"/>
              </a:spcAft>
              <a:buNone/>
            </a:pPr>
            <a:r>
              <a:rPr b="1" lang="en-US" sz="1800">
                <a:latin typeface="Courier New"/>
                <a:ea typeface="Courier New"/>
                <a:cs typeface="Courier New"/>
                <a:sym typeface="Courier New"/>
              </a:rPr>
              <a:t>Validation:</a:t>
            </a:r>
            <a:endParaRPr b="1" sz="1800">
              <a:latin typeface="Courier New"/>
              <a:ea typeface="Courier New"/>
              <a:cs typeface="Courier New"/>
              <a:sym typeface="Courier New"/>
            </a:endParaRPr>
          </a:p>
          <a:p>
            <a:pPr indent="-342900" lvl="0" marL="457200" rtl="0" algn="l">
              <a:lnSpc>
                <a:spcPct val="150000"/>
              </a:lnSpc>
              <a:spcBef>
                <a:spcPts val="360"/>
              </a:spcBef>
              <a:spcAft>
                <a:spcPts val="0"/>
              </a:spcAft>
              <a:buSzPts val="1800"/>
              <a:buFont typeface="Courier New"/>
              <a:buChar char="➔"/>
            </a:pPr>
            <a:r>
              <a:rPr lang="en-US" sz="1800">
                <a:latin typeface="Courier New"/>
                <a:ea typeface="Courier New"/>
                <a:cs typeface="Courier New"/>
                <a:sym typeface="Courier New"/>
              </a:rPr>
              <a:t>Monitor model performance during training</a:t>
            </a:r>
            <a:endParaRPr sz="1800">
              <a:latin typeface="Courier New"/>
              <a:ea typeface="Courier New"/>
              <a:cs typeface="Courier New"/>
              <a:sym typeface="Courier New"/>
            </a:endParaRPr>
          </a:p>
          <a:p>
            <a:pPr indent="-342900" lvl="0" marL="457200" rtl="0" algn="l">
              <a:lnSpc>
                <a:spcPct val="150000"/>
              </a:lnSpc>
              <a:spcBef>
                <a:spcPts val="0"/>
              </a:spcBef>
              <a:spcAft>
                <a:spcPts val="0"/>
              </a:spcAft>
              <a:buSzPts val="1800"/>
              <a:buFont typeface="Courier New"/>
              <a:buChar char="➔"/>
            </a:pPr>
            <a:r>
              <a:rPr lang="en-US" sz="1800">
                <a:latin typeface="Courier New"/>
                <a:ea typeface="Courier New"/>
                <a:cs typeface="Courier New"/>
                <a:sym typeface="Courier New"/>
              </a:rPr>
              <a:t>For best val loss, model weights saved</a:t>
            </a:r>
            <a:endParaRPr sz="18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0" y="0"/>
            <a:ext cx="8229600" cy="70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Train Model</a:t>
            </a:r>
            <a:endParaRPr sz="3000">
              <a:highlight>
                <a:schemeClr val="accent6"/>
              </a:highlight>
              <a:latin typeface="Courier New"/>
              <a:ea typeface="Courier New"/>
              <a:cs typeface="Courier New"/>
              <a:sym typeface="Courier New"/>
            </a:endParaRPr>
          </a:p>
        </p:txBody>
      </p:sp>
      <p:pic>
        <p:nvPicPr>
          <p:cNvPr id="300" name="Google Shape;300;p40"/>
          <p:cNvPicPr preferRelativeResize="0"/>
          <p:nvPr/>
        </p:nvPicPr>
        <p:blipFill>
          <a:blip r:embed="rId3">
            <a:alphaModFix/>
          </a:blip>
          <a:stretch>
            <a:fillRect/>
          </a:stretch>
        </p:blipFill>
        <p:spPr>
          <a:xfrm>
            <a:off x="152400" y="861600"/>
            <a:ext cx="7772400" cy="2447925"/>
          </a:xfrm>
          <a:prstGeom prst="rect">
            <a:avLst/>
          </a:prstGeom>
          <a:noFill/>
          <a:ln>
            <a:noFill/>
          </a:ln>
        </p:spPr>
      </p:pic>
      <p:pic>
        <p:nvPicPr>
          <p:cNvPr id="301" name="Google Shape;301;p40"/>
          <p:cNvPicPr preferRelativeResize="0"/>
          <p:nvPr/>
        </p:nvPicPr>
        <p:blipFill>
          <a:blip r:embed="rId4">
            <a:alphaModFix/>
          </a:blip>
          <a:stretch>
            <a:fillRect/>
          </a:stretch>
        </p:blipFill>
        <p:spPr>
          <a:xfrm>
            <a:off x="539875" y="3644158"/>
            <a:ext cx="5930675" cy="14315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0" y="0"/>
            <a:ext cx="8229600" cy="70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Train Model(cont…)</a:t>
            </a:r>
            <a:endParaRPr sz="3000">
              <a:highlight>
                <a:schemeClr val="accent6"/>
              </a:highlight>
              <a:latin typeface="Courier New"/>
              <a:ea typeface="Courier New"/>
              <a:cs typeface="Courier New"/>
              <a:sym typeface="Courier New"/>
            </a:endParaRPr>
          </a:p>
        </p:txBody>
      </p:sp>
      <p:pic>
        <p:nvPicPr>
          <p:cNvPr id="308" name="Google Shape;308;p41"/>
          <p:cNvPicPr preferRelativeResize="0"/>
          <p:nvPr/>
        </p:nvPicPr>
        <p:blipFill>
          <a:blip r:embed="rId3">
            <a:alphaModFix/>
          </a:blip>
          <a:stretch>
            <a:fillRect/>
          </a:stretch>
        </p:blipFill>
        <p:spPr>
          <a:xfrm>
            <a:off x="733600" y="709200"/>
            <a:ext cx="5504475" cy="5703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Motivation</a:t>
            </a:r>
            <a:endParaRPr>
              <a:highlight>
                <a:schemeClr val="accent6"/>
              </a:highlight>
            </a:endParaRPr>
          </a:p>
        </p:txBody>
      </p:sp>
      <p:sp>
        <p:nvSpPr>
          <p:cNvPr id="106" name="Google Shape;106;p15"/>
          <p:cNvSpPr txBox="1"/>
          <p:nvPr>
            <p:ph idx="1" type="body"/>
          </p:nvPr>
        </p:nvSpPr>
        <p:spPr>
          <a:xfrm>
            <a:off x="231325" y="1600200"/>
            <a:ext cx="8640600" cy="5053800"/>
          </a:xfrm>
          <a:prstGeom prst="rect">
            <a:avLst/>
          </a:prstGeom>
        </p:spPr>
        <p:txBody>
          <a:bodyPr anchorCtr="0" anchor="t" bIns="45700" lIns="91425" spcFirstLastPara="1" rIns="91425" wrap="square" tIns="45700">
            <a:normAutofit/>
          </a:bodyPr>
          <a:lstStyle/>
          <a:p>
            <a:pPr indent="0" lvl="0" marL="457200" rtl="0" algn="l">
              <a:lnSpc>
                <a:spcPct val="90000"/>
              </a:lnSpc>
              <a:spcBef>
                <a:spcPts val="360"/>
              </a:spcBef>
              <a:spcAft>
                <a:spcPts val="0"/>
              </a:spcAft>
              <a:buNone/>
            </a:pPr>
            <a:r>
              <a:rPr lang="en-US" sz="2500">
                <a:latin typeface="Courier New"/>
                <a:ea typeface="Courier New"/>
                <a:cs typeface="Courier New"/>
                <a:sym typeface="Courier New"/>
              </a:rPr>
              <a:t>Plant disease detection can be a crucial work in the agriculture domain. Early stage symptom detection will increase the productivity of crops. By this study we used deep convolutional neural network and transfer learning for classifying plant diseases. </a:t>
            </a:r>
            <a:endParaRPr sz="2500">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0" y="0"/>
            <a:ext cx="8229600" cy="70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Train Model(cont…)</a:t>
            </a:r>
            <a:endParaRPr sz="3000">
              <a:highlight>
                <a:schemeClr val="accent6"/>
              </a:highlight>
              <a:latin typeface="Courier New"/>
              <a:ea typeface="Courier New"/>
              <a:cs typeface="Courier New"/>
              <a:sym typeface="Courier New"/>
            </a:endParaRPr>
          </a:p>
        </p:txBody>
      </p:sp>
      <p:pic>
        <p:nvPicPr>
          <p:cNvPr id="315" name="Google Shape;315;p42"/>
          <p:cNvPicPr preferRelativeResize="0"/>
          <p:nvPr/>
        </p:nvPicPr>
        <p:blipFill>
          <a:blip r:embed="rId3">
            <a:alphaModFix/>
          </a:blip>
          <a:stretch>
            <a:fillRect/>
          </a:stretch>
        </p:blipFill>
        <p:spPr>
          <a:xfrm>
            <a:off x="229900" y="709200"/>
            <a:ext cx="5464519" cy="5844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0" y="0"/>
            <a:ext cx="8229600" cy="70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Train Model(cont…)</a:t>
            </a:r>
            <a:endParaRPr sz="3000">
              <a:highlight>
                <a:schemeClr val="accent6"/>
              </a:highlight>
              <a:latin typeface="Courier New"/>
              <a:ea typeface="Courier New"/>
              <a:cs typeface="Courier New"/>
              <a:sym typeface="Courier New"/>
            </a:endParaRPr>
          </a:p>
        </p:txBody>
      </p:sp>
      <p:pic>
        <p:nvPicPr>
          <p:cNvPr id="322" name="Google Shape;322;p43"/>
          <p:cNvPicPr preferRelativeResize="0"/>
          <p:nvPr/>
        </p:nvPicPr>
        <p:blipFill>
          <a:blip r:embed="rId3">
            <a:alphaModFix/>
          </a:blip>
          <a:stretch>
            <a:fillRect/>
          </a:stretch>
        </p:blipFill>
        <p:spPr>
          <a:xfrm>
            <a:off x="0" y="1210325"/>
            <a:ext cx="8839201" cy="3264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0" y="0"/>
            <a:ext cx="8229600" cy="70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Train Model(cont…)</a:t>
            </a:r>
            <a:endParaRPr sz="3000">
              <a:highlight>
                <a:schemeClr val="accent6"/>
              </a:highlight>
              <a:latin typeface="Courier New"/>
              <a:ea typeface="Courier New"/>
              <a:cs typeface="Courier New"/>
              <a:sym typeface="Courier New"/>
            </a:endParaRPr>
          </a:p>
        </p:txBody>
      </p:sp>
      <p:pic>
        <p:nvPicPr>
          <p:cNvPr id="329" name="Google Shape;329;p44"/>
          <p:cNvPicPr preferRelativeResize="0"/>
          <p:nvPr/>
        </p:nvPicPr>
        <p:blipFill>
          <a:blip r:embed="rId3">
            <a:alphaModFix/>
          </a:blip>
          <a:stretch>
            <a:fillRect/>
          </a:stretch>
        </p:blipFill>
        <p:spPr>
          <a:xfrm>
            <a:off x="152400" y="709200"/>
            <a:ext cx="8323501" cy="5996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0" y="-30154"/>
            <a:ext cx="8229600" cy="787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Training Observation</a:t>
            </a:r>
            <a:endParaRPr sz="3000">
              <a:highlight>
                <a:schemeClr val="accent6"/>
              </a:highlight>
              <a:latin typeface="Courier New"/>
              <a:ea typeface="Courier New"/>
              <a:cs typeface="Courier New"/>
              <a:sym typeface="Courier New"/>
            </a:endParaRPr>
          </a:p>
        </p:txBody>
      </p:sp>
      <p:sp>
        <p:nvSpPr>
          <p:cNvPr id="336" name="Google Shape;336;p45"/>
          <p:cNvSpPr txBox="1"/>
          <p:nvPr>
            <p:ph idx="1" type="body"/>
          </p:nvPr>
        </p:nvSpPr>
        <p:spPr>
          <a:xfrm>
            <a:off x="11875" y="1138650"/>
            <a:ext cx="9004200" cy="55077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360"/>
              </a:spcBef>
              <a:spcAft>
                <a:spcPts val="0"/>
              </a:spcAft>
              <a:buSzPts val="1800"/>
              <a:buFont typeface="Courier New"/>
              <a:buChar char="➔"/>
            </a:pPr>
            <a:r>
              <a:rPr b="1" lang="en-US" sz="1800">
                <a:latin typeface="Courier New"/>
                <a:ea typeface="Courier New"/>
                <a:cs typeface="Courier New"/>
                <a:sym typeface="Courier New"/>
              </a:rPr>
              <a:t>Model 1 and 3 overfitting early</a:t>
            </a:r>
            <a:endParaRPr b="1" sz="1800">
              <a:latin typeface="Courier New"/>
              <a:ea typeface="Courier New"/>
              <a:cs typeface="Courier New"/>
              <a:sym typeface="Courier New"/>
            </a:endParaRPr>
          </a:p>
          <a:p>
            <a:pPr indent="-342900" lvl="1" marL="914400" rtl="0" algn="l">
              <a:lnSpc>
                <a:spcPct val="150000"/>
              </a:lnSpc>
              <a:spcBef>
                <a:spcPts val="0"/>
              </a:spcBef>
              <a:spcAft>
                <a:spcPts val="0"/>
              </a:spcAft>
              <a:buSzPts val="1800"/>
              <a:buFont typeface="Courier New"/>
              <a:buChar char="◆"/>
            </a:pPr>
            <a:r>
              <a:rPr b="1" lang="en-US" sz="1800">
                <a:latin typeface="Courier New"/>
                <a:ea typeface="Courier New"/>
                <a:cs typeface="Courier New"/>
                <a:sym typeface="Courier New"/>
              </a:rPr>
              <a:t>Model 1 after 5 epochs</a:t>
            </a:r>
            <a:endParaRPr b="1" sz="1800">
              <a:latin typeface="Courier New"/>
              <a:ea typeface="Courier New"/>
              <a:cs typeface="Courier New"/>
              <a:sym typeface="Courier New"/>
            </a:endParaRPr>
          </a:p>
          <a:p>
            <a:pPr indent="-342900" lvl="1" marL="914400" rtl="0" algn="l">
              <a:lnSpc>
                <a:spcPct val="150000"/>
              </a:lnSpc>
              <a:spcBef>
                <a:spcPts val="0"/>
              </a:spcBef>
              <a:spcAft>
                <a:spcPts val="0"/>
              </a:spcAft>
              <a:buSzPts val="1800"/>
              <a:buFont typeface="Courier New"/>
              <a:buChar char="◆"/>
            </a:pPr>
            <a:r>
              <a:rPr b="1" lang="en-US" sz="1800">
                <a:latin typeface="Courier New"/>
                <a:ea typeface="Courier New"/>
                <a:cs typeface="Courier New"/>
                <a:sym typeface="Courier New"/>
              </a:rPr>
              <a:t>Model 3 after 15 epochs</a:t>
            </a:r>
            <a:endParaRPr b="1" sz="1800">
              <a:latin typeface="Courier New"/>
              <a:ea typeface="Courier New"/>
              <a:cs typeface="Courier New"/>
              <a:sym typeface="Courier New"/>
            </a:endParaRPr>
          </a:p>
          <a:p>
            <a:pPr indent="-342900" lvl="0" marL="457200" rtl="0" algn="l">
              <a:lnSpc>
                <a:spcPct val="150000"/>
              </a:lnSpc>
              <a:spcBef>
                <a:spcPts val="0"/>
              </a:spcBef>
              <a:spcAft>
                <a:spcPts val="0"/>
              </a:spcAft>
              <a:buSzPts val="1800"/>
              <a:buFont typeface="Courier New"/>
              <a:buChar char="➔"/>
            </a:pPr>
            <a:r>
              <a:rPr b="1" lang="en-US" sz="1800">
                <a:latin typeface="Courier New"/>
                <a:ea typeface="Courier New"/>
                <a:cs typeface="Courier New"/>
                <a:sym typeface="Courier New"/>
              </a:rPr>
              <a:t>Higher value of dropout used which helped significantly with overfitting issue</a:t>
            </a:r>
            <a:endParaRPr b="1" sz="1800">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0" y="188550"/>
            <a:ext cx="90825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Plotting loss, accuracy and training time: </a:t>
            </a:r>
            <a:r>
              <a:rPr b="1" lang="en-US" sz="3000">
                <a:highlight>
                  <a:schemeClr val="accent6"/>
                </a:highlight>
                <a:latin typeface="Courier New"/>
                <a:ea typeface="Courier New"/>
                <a:cs typeface="Courier New"/>
                <a:sym typeface="Courier New"/>
              </a:rPr>
              <a:t>Model 1</a:t>
            </a:r>
            <a:r>
              <a:rPr lang="en-US" sz="3000">
                <a:highlight>
                  <a:schemeClr val="accent6"/>
                </a:highlight>
                <a:latin typeface="Courier New"/>
                <a:ea typeface="Courier New"/>
                <a:cs typeface="Courier New"/>
                <a:sym typeface="Courier New"/>
              </a:rPr>
              <a:t>  </a:t>
            </a:r>
            <a:endParaRPr sz="3000">
              <a:highlight>
                <a:schemeClr val="accent6"/>
              </a:highlight>
              <a:latin typeface="Courier New"/>
              <a:ea typeface="Courier New"/>
              <a:cs typeface="Courier New"/>
              <a:sym typeface="Courier New"/>
            </a:endParaRPr>
          </a:p>
        </p:txBody>
      </p:sp>
      <p:pic>
        <p:nvPicPr>
          <p:cNvPr id="342" name="Google Shape;342;p46"/>
          <p:cNvPicPr preferRelativeResize="0"/>
          <p:nvPr/>
        </p:nvPicPr>
        <p:blipFill>
          <a:blip r:embed="rId3">
            <a:alphaModFix/>
          </a:blip>
          <a:stretch>
            <a:fillRect/>
          </a:stretch>
        </p:blipFill>
        <p:spPr>
          <a:xfrm>
            <a:off x="2586838" y="4236025"/>
            <a:ext cx="4122728" cy="2557225"/>
          </a:xfrm>
          <a:prstGeom prst="rect">
            <a:avLst/>
          </a:prstGeom>
          <a:noFill/>
          <a:ln>
            <a:noFill/>
          </a:ln>
        </p:spPr>
      </p:pic>
      <p:pic>
        <p:nvPicPr>
          <p:cNvPr id="343" name="Google Shape;343;p46"/>
          <p:cNvPicPr preferRelativeResize="0"/>
          <p:nvPr/>
        </p:nvPicPr>
        <p:blipFill>
          <a:blip r:embed="rId4">
            <a:alphaModFix/>
          </a:blip>
          <a:stretch>
            <a:fillRect/>
          </a:stretch>
        </p:blipFill>
        <p:spPr>
          <a:xfrm>
            <a:off x="448400" y="1275425"/>
            <a:ext cx="3800450" cy="2557225"/>
          </a:xfrm>
          <a:prstGeom prst="rect">
            <a:avLst/>
          </a:prstGeom>
          <a:noFill/>
          <a:ln>
            <a:noFill/>
          </a:ln>
        </p:spPr>
      </p:pic>
      <p:pic>
        <p:nvPicPr>
          <p:cNvPr id="344" name="Google Shape;344;p46"/>
          <p:cNvPicPr preferRelativeResize="0"/>
          <p:nvPr/>
        </p:nvPicPr>
        <p:blipFill>
          <a:blip r:embed="rId5">
            <a:alphaModFix/>
          </a:blip>
          <a:stretch>
            <a:fillRect/>
          </a:stretch>
        </p:blipFill>
        <p:spPr>
          <a:xfrm>
            <a:off x="5168100" y="1269350"/>
            <a:ext cx="3676550" cy="2453575"/>
          </a:xfrm>
          <a:prstGeom prst="rect">
            <a:avLst/>
          </a:prstGeom>
          <a:noFill/>
          <a:ln>
            <a:noFill/>
          </a:ln>
        </p:spPr>
      </p:pic>
      <p:sp>
        <p:nvSpPr>
          <p:cNvPr id="345" name="Google Shape;345;p46"/>
          <p:cNvSpPr txBox="1"/>
          <p:nvPr/>
        </p:nvSpPr>
        <p:spPr>
          <a:xfrm rot="-5400000">
            <a:off x="-281925" y="2234275"/>
            <a:ext cx="96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Loss Plot</a:t>
            </a:r>
            <a:endParaRPr b="1" sz="1100">
              <a:highlight>
                <a:schemeClr val="accent6"/>
              </a:highlight>
              <a:latin typeface="Courier New"/>
              <a:ea typeface="Courier New"/>
              <a:cs typeface="Courier New"/>
              <a:sym typeface="Courier New"/>
            </a:endParaRPr>
          </a:p>
        </p:txBody>
      </p:sp>
      <p:cxnSp>
        <p:nvCxnSpPr>
          <p:cNvPr id="346" name="Google Shape;346;p46"/>
          <p:cNvCxnSpPr/>
          <p:nvPr/>
        </p:nvCxnSpPr>
        <p:spPr>
          <a:xfrm>
            <a:off x="414675" y="1272525"/>
            <a:ext cx="9600" cy="2379900"/>
          </a:xfrm>
          <a:prstGeom prst="straightConnector1">
            <a:avLst/>
          </a:prstGeom>
          <a:noFill/>
          <a:ln cap="flat" cmpd="sng" w="9525">
            <a:solidFill>
              <a:schemeClr val="dk2"/>
            </a:solidFill>
            <a:prstDash val="solid"/>
            <a:round/>
            <a:headEnd len="med" w="med" type="none"/>
            <a:tailEnd len="med" w="med" type="none"/>
          </a:ln>
        </p:spPr>
      </p:cxnSp>
      <p:sp>
        <p:nvSpPr>
          <p:cNvPr id="347" name="Google Shape;347;p46"/>
          <p:cNvSpPr txBox="1"/>
          <p:nvPr/>
        </p:nvSpPr>
        <p:spPr>
          <a:xfrm rot="-5400000">
            <a:off x="4194300" y="1987007"/>
            <a:ext cx="149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Accuracy Plot</a:t>
            </a:r>
            <a:endParaRPr b="1" sz="1100">
              <a:highlight>
                <a:schemeClr val="accent6"/>
              </a:highlight>
              <a:latin typeface="Courier New"/>
              <a:ea typeface="Courier New"/>
              <a:cs typeface="Courier New"/>
              <a:sym typeface="Courier New"/>
            </a:endParaRPr>
          </a:p>
        </p:txBody>
      </p:sp>
      <p:cxnSp>
        <p:nvCxnSpPr>
          <p:cNvPr id="348" name="Google Shape;348;p46"/>
          <p:cNvCxnSpPr/>
          <p:nvPr/>
        </p:nvCxnSpPr>
        <p:spPr>
          <a:xfrm>
            <a:off x="5153550" y="1287888"/>
            <a:ext cx="9600" cy="23799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6"/>
          <p:cNvSpPr txBox="1"/>
          <p:nvPr/>
        </p:nvSpPr>
        <p:spPr>
          <a:xfrm rot="-5400000">
            <a:off x="1451050" y="5213572"/>
            <a:ext cx="222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Training Time Plot</a:t>
            </a:r>
            <a:endParaRPr b="1" sz="1100">
              <a:highlight>
                <a:schemeClr val="accent6"/>
              </a:highlight>
              <a:latin typeface="Courier New"/>
              <a:ea typeface="Courier New"/>
              <a:cs typeface="Courier New"/>
              <a:sym typeface="Courier New"/>
            </a:endParaRPr>
          </a:p>
        </p:txBody>
      </p:sp>
      <p:cxnSp>
        <p:nvCxnSpPr>
          <p:cNvPr id="350" name="Google Shape;350;p46"/>
          <p:cNvCxnSpPr/>
          <p:nvPr/>
        </p:nvCxnSpPr>
        <p:spPr>
          <a:xfrm>
            <a:off x="2743000" y="4351813"/>
            <a:ext cx="9600" cy="23799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46"/>
          <p:cNvSpPr txBox="1"/>
          <p:nvPr/>
        </p:nvSpPr>
        <p:spPr>
          <a:xfrm>
            <a:off x="6709575" y="492887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a:t>
            </a:r>
            <a:r>
              <a:rPr lang="en-US" sz="1200">
                <a:solidFill>
                  <a:schemeClr val="dk1"/>
                </a:solidFill>
                <a:latin typeface="Calibri"/>
                <a:ea typeface="Calibri"/>
                <a:cs typeface="Calibri"/>
                <a:sym typeface="Calibri"/>
              </a:rPr>
              <a:t>raining loss decreases rapidly</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V</a:t>
            </a:r>
            <a:r>
              <a:rPr lang="en-US" sz="1200">
                <a:solidFill>
                  <a:schemeClr val="dk1"/>
                </a:solidFill>
                <a:latin typeface="Calibri"/>
                <a:ea typeface="Calibri"/>
                <a:cs typeface="Calibri"/>
                <a:sym typeface="Calibri"/>
              </a:rPr>
              <a:t>alidation loss increases quickly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ccuracy increases rapidly - network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is learning fast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Training stopped by earl stopping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callback</a:t>
            </a:r>
            <a:endParaRPr sz="12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0" y="-40050"/>
            <a:ext cx="82296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rgbClr val="FF9900"/>
                </a:highlight>
                <a:latin typeface="Courier New"/>
                <a:ea typeface="Courier New"/>
                <a:cs typeface="Courier New"/>
                <a:sym typeface="Courier New"/>
              </a:rPr>
              <a:t>Plot Saved and Loaded  </a:t>
            </a:r>
            <a:endParaRPr sz="3000">
              <a:highlight>
                <a:srgbClr val="FF9900"/>
              </a:highlight>
              <a:latin typeface="Courier New"/>
              <a:ea typeface="Courier New"/>
              <a:cs typeface="Courier New"/>
              <a:sym typeface="Courier New"/>
            </a:endParaRPr>
          </a:p>
        </p:txBody>
      </p:sp>
      <p:pic>
        <p:nvPicPr>
          <p:cNvPr id="357" name="Google Shape;357;p47"/>
          <p:cNvPicPr preferRelativeResize="0"/>
          <p:nvPr/>
        </p:nvPicPr>
        <p:blipFill>
          <a:blip r:embed="rId3">
            <a:alphaModFix/>
          </a:blip>
          <a:stretch>
            <a:fillRect/>
          </a:stretch>
        </p:blipFill>
        <p:spPr>
          <a:xfrm>
            <a:off x="790575" y="1238575"/>
            <a:ext cx="7258050" cy="3067050"/>
          </a:xfrm>
          <a:prstGeom prst="rect">
            <a:avLst/>
          </a:prstGeom>
          <a:noFill/>
          <a:ln>
            <a:noFill/>
          </a:ln>
        </p:spPr>
      </p:pic>
      <p:pic>
        <p:nvPicPr>
          <p:cNvPr id="358" name="Google Shape;358;p47"/>
          <p:cNvPicPr preferRelativeResize="0"/>
          <p:nvPr/>
        </p:nvPicPr>
        <p:blipFill>
          <a:blip r:embed="rId4">
            <a:alphaModFix/>
          </a:blip>
          <a:stretch>
            <a:fillRect/>
          </a:stretch>
        </p:blipFill>
        <p:spPr>
          <a:xfrm>
            <a:off x="800100" y="4593650"/>
            <a:ext cx="7543800" cy="447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52125" y="112350"/>
            <a:ext cx="89808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Plotting loss, accuracy and training time: </a:t>
            </a:r>
            <a:r>
              <a:rPr b="1" lang="en-US" sz="3000">
                <a:highlight>
                  <a:schemeClr val="accent6"/>
                </a:highlight>
                <a:latin typeface="Courier New"/>
                <a:ea typeface="Courier New"/>
                <a:cs typeface="Courier New"/>
                <a:sym typeface="Courier New"/>
              </a:rPr>
              <a:t>Model 2</a:t>
            </a:r>
            <a:r>
              <a:rPr lang="en-US" sz="3000">
                <a:highlight>
                  <a:schemeClr val="accent6"/>
                </a:highlight>
                <a:latin typeface="Courier New"/>
                <a:ea typeface="Courier New"/>
                <a:cs typeface="Courier New"/>
                <a:sym typeface="Courier New"/>
              </a:rPr>
              <a:t>  </a:t>
            </a:r>
            <a:endParaRPr sz="3000">
              <a:highlight>
                <a:schemeClr val="accent6"/>
              </a:highlight>
              <a:latin typeface="Courier New"/>
              <a:ea typeface="Courier New"/>
              <a:cs typeface="Courier New"/>
              <a:sym typeface="Courier New"/>
            </a:endParaRPr>
          </a:p>
        </p:txBody>
      </p:sp>
      <p:pic>
        <p:nvPicPr>
          <p:cNvPr id="364" name="Google Shape;364;p48"/>
          <p:cNvPicPr preferRelativeResize="0"/>
          <p:nvPr/>
        </p:nvPicPr>
        <p:blipFill>
          <a:blip r:embed="rId3">
            <a:alphaModFix/>
          </a:blip>
          <a:stretch>
            <a:fillRect/>
          </a:stretch>
        </p:blipFill>
        <p:spPr>
          <a:xfrm>
            <a:off x="628650" y="1286675"/>
            <a:ext cx="3531872" cy="2386400"/>
          </a:xfrm>
          <a:prstGeom prst="rect">
            <a:avLst/>
          </a:prstGeom>
          <a:noFill/>
          <a:ln>
            <a:noFill/>
          </a:ln>
        </p:spPr>
      </p:pic>
      <p:pic>
        <p:nvPicPr>
          <p:cNvPr id="365" name="Google Shape;365;p48"/>
          <p:cNvPicPr preferRelativeResize="0"/>
          <p:nvPr/>
        </p:nvPicPr>
        <p:blipFill>
          <a:blip r:embed="rId4">
            <a:alphaModFix/>
          </a:blip>
          <a:stretch>
            <a:fillRect/>
          </a:stretch>
        </p:blipFill>
        <p:spPr>
          <a:xfrm>
            <a:off x="5241125" y="1286675"/>
            <a:ext cx="3598070" cy="2386400"/>
          </a:xfrm>
          <a:prstGeom prst="rect">
            <a:avLst/>
          </a:prstGeom>
          <a:noFill/>
          <a:ln>
            <a:noFill/>
          </a:ln>
        </p:spPr>
      </p:pic>
      <p:pic>
        <p:nvPicPr>
          <p:cNvPr id="366" name="Google Shape;366;p48"/>
          <p:cNvPicPr preferRelativeResize="0"/>
          <p:nvPr/>
        </p:nvPicPr>
        <p:blipFill>
          <a:blip r:embed="rId5">
            <a:alphaModFix/>
          </a:blip>
          <a:stretch>
            <a:fillRect/>
          </a:stretch>
        </p:blipFill>
        <p:spPr>
          <a:xfrm>
            <a:off x="2955475" y="4319200"/>
            <a:ext cx="3741453" cy="2386400"/>
          </a:xfrm>
          <a:prstGeom prst="rect">
            <a:avLst/>
          </a:prstGeom>
          <a:noFill/>
          <a:ln>
            <a:noFill/>
          </a:ln>
        </p:spPr>
      </p:pic>
      <p:sp>
        <p:nvSpPr>
          <p:cNvPr id="367" name="Google Shape;367;p48"/>
          <p:cNvSpPr txBox="1"/>
          <p:nvPr/>
        </p:nvSpPr>
        <p:spPr>
          <a:xfrm rot="-5400000">
            <a:off x="-281925" y="2234275"/>
            <a:ext cx="96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Loss Plot</a:t>
            </a:r>
            <a:endParaRPr b="1" sz="1100">
              <a:highlight>
                <a:schemeClr val="accent6"/>
              </a:highlight>
              <a:latin typeface="Courier New"/>
              <a:ea typeface="Courier New"/>
              <a:cs typeface="Courier New"/>
              <a:sym typeface="Courier New"/>
            </a:endParaRPr>
          </a:p>
        </p:txBody>
      </p:sp>
      <p:cxnSp>
        <p:nvCxnSpPr>
          <p:cNvPr id="368" name="Google Shape;368;p48"/>
          <p:cNvCxnSpPr/>
          <p:nvPr/>
        </p:nvCxnSpPr>
        <p:spPr>
          <a:xfrm>
            <a:off x="414675" y="1272525"/>
            <a:ext cx="9600" cy="2379900"/>
          </a:xfrm>
          <a:prstGeom prst="straightConnector1">
            <a:avLst/>
          </a:prstGeom>
          <a:noFill/>
          <a:ln cap="flat" cmpd="sng" w="9525">
            <a:solidFill>
              <a:schemeClr val="dk2"/>
            </a:solidFill>
            <a:prstDash val="solid"/>
            <a:round/>
            <a:headEnd len="med" w="med" type="none"/>
            <a:tailEnd len="med" w="med" type="none"/>
          </a:ln>
        </p:spPr>
      </p:cxnSp>
      <p:sp>
        <p:nvSpPr>
          <p:cNvPr id="369" name="Google Shape;369;p48"/>
          <p:cNvSpPr txBox="1"/>
          <p:nvPr/>
        </p:nvSpPr>
        <p:spPr>
          <a:xfrm rot="-5400000">
            <a:off x="4194300" y="1987007"/>
            <a:ext cx="149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Accuracy Plot</a:t>
            </a:r>
            <a:endParaRPr b="1" sz="1100">
              <a:highlight>
                <a:schemeClr val="accent6"/>
              </a:highlight>
              <a:latin typeface="Courier New"/>
              <a:ea typeface="Courier New"/>
              <a:cs typeface="Courier New"/>
              <a:sym typeface="Courier New"/>
            </a:endParaRPr>
          </a:p>
        </p:txBody>
      </p:sp>
      <p:cxnSp>
        <p:nvCxnSpPr>
          <p:cNvPr id="370" name="Google Shape;370;p48"/>
          <p:cNvCxnSpPr/>
          <p:nvPr/>
        </p:nvCxnSpPr>
        <p:spPr>
          <a:xfrm>
            <a:off x="5153550" y="1287888"/>
            <a:ext cx="9600" cy="2379900"/>
          </a:xfrm>
          <a:prstGeom prst="straightConnector1">
            <a:avLst/>
          </a:prstGeom>
          <a:noFill/>
          <a:ln cap="flat" cmpd="sng" w="9525">
            <a:solidFill>
              <a:schemeClr val="dk2"/>
            </a:solidFill>
            <a:prstDash val="solid"/>
            <a:round/>
            <a:headEnd len="med" w="med" type="none"/>
            <a:tailEnd len="med" w="med" type="none"/>
          </a:ln>
        </p:spPr>
      </p:cxnSp>
      <p:sp>
        <p:nvSpPr>
          <p:cNvPr id="371" name="Google Shape;371;p48"/>
          <p:cNvSpPr txBox="1"/>
          <p:nvPr/>
        </p:nvSpPr>
        <p:spPr>
          <a:xfrm rot="-5400000">
            <a:off x="1451050" y="5213572"/>
            <a:ext cx="222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Training Time Plot</a:t>
            </a:r>
            <a:endParaRPr b="1" sz="1100">
              <a:highlight>
                <a:schemeClr val="accent6"/>
              </a:highlight>
              <a:latin typeface="Courier New"/>
              <a:ea typeface="Courier New"/>
              <a:cs typeface="Courier New"/>
              <a:sym typeface="Courier New"/>
            </a:endParaRPr>
          </a:p>
        </p:txBody>
      </p:sp>
      <p:cxnSp>
        <p:nvCxnSpPr>
          <p:cNvPr id="372" name="Google Shape;372;p48"/>
          <p:cNvCxnSpPr/>
          <p:nvPr/>
        </p:nvCxnSpPr>
        <p:spPr>
          <a:xfrm>
            <a:off x="2743000" y="4351813"/>
            <a:ext cx="9600" cy="23799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48"/>
          <p:cNvSpPr txBox="1"/>
          <p:nvPr/>
        </p:nvSpPr>
        <p:spPr>
          <a:xfrm>
            <a:off x="6899800" y="52325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V</a:t>
            </a:r>
            <a:r>
              <a:rPr lang="en-US" sz="1200">
                <a:solidFill>
                  <a:schemeClr val="dk1"/>
                </a:solidFill>
                <a:latin typeface="Calibri"/>
                <a:ea typeface="Calibri"/>
                <a:cs typeface="Calibri"/>
                <a:sym typeface="Calibri"/>
              </a:rPr>
              <a:t>alidation loss increases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(but not very stably)</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Validation accuracy rises too.</a:t>
            </a:r>
            <a:endParaRPr sz="12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76200" y="86050"/>
            <a:ext cx="94404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Plotting loss, accuracy and training time: </a:t>
            </a:r>
            <a:r>
              <a:rPr b="1" lang="en-US" sz="3000">
                <a:highlight>
                  <a:schemeClr val="accent6"/>
                </a:highlight>
                <a:latin typeface="Courier New"/>
                <a:ea typeface="Courier New"/>
                <a:cs typeface="Courier New"/>
                <a:sym typeface="Courier New"/>
              </a:rPr>
              <a:t>Model 3  </a:t>
            </a:r>
            <a:endParaRPr b="1" sz="3000">
              <a:highlight>
                <a:schemeClr val="accent6"/>
              </a:highlight>
              <a:latin typeface="Courier New"/>
              <a:ea typeface="Courier New"/>
              <a:cs typeface="Courier New"/>
              <a:sym typeface="Courier New"/>
            </a:endParaRPr>
          </a:p>
        </p:txBody>
      </p:sp>
      <p:pic>
        <p:nvPicPr>
          <p:cNvPr id="379" name="Google Shape;379;p49"/>
          <p:cNvPicPr preferRelativeResize="0"/>
          <p:nvPr/>
        </p:nvPicPr>
        <p:blipFill>
          <a:blip r:embed="rId3">
            <a:alphaModFix/>
          </a:blip>
          <a:stretch>
            <a:fillRect/>
          </a:stretch>
        </p:blipFill>
        <p:spPr>
          <a:xfrm>
            <a:off x="452900" y="1193150"/>
            <a:ext cx="3639061" cy="2458825"/>
          </a:xfrm>
          <a:prstGeom prst="rect">
            <a:avLst/>
          </a:prstGeom>
          <a:noFill/>
          <a:ln>
            <a:noFill/>
          </a:ln>
        </p:spPr>
      </p:pic>
      <p:pic>
        <p:nvPicPr>
          <p:cNvPr id="380" name="Google Shape;380;p49"/>
          <p:cNvPicPr preferRelativeResize="0"/>
          <p:nvPr/>
        </p:nvPicPr>
        <p:blipFill>
          <a:blip r:embed="rId4">
            <a:alphaModFix/>
          </a:blip>
          <a:stretch>
            <a:fillRect/>
          </a:stretch>
        </p:blipFill>
        <p:spPr>
          <a:xfrm>
            <a:off x="5192500" y="1214250"/>
            <a:ext cx="3707269" cy="2458825"/>
          </a:xfrm>
          <a:prstGeom prst="rect">
            <a:avLst/>
          </a:prstGeom>
          <a:noFill/>
          <a:ln>
            <a:noFill/>
          </a:ln>
        </p:spPr>
      </p:pic>
      <p:pic>
        <p:nvPicPr>
          <p:cNvPr id="381" name="Google Shape;381;p49"/>
          <p:cNvPicPr preferRelativeResize="0"/>
          <p:nvPr/>
        </p:nvPicPr>
        <p:blipFill>
          <a:blip r:embed="rId5">
            <a:alphaModFix/>
          </a:blip>
          <a:stretch>
            <a:fillRect/>
          </a:stretch>
        </p:blipFill>
        <p:spPr>
          <a:xfrm>
            <a:off x="2778575" y="4115475"/>
            <a:ext cx="3855003" cy="2458825"/>
          </a:xfrm>
          <a:prstGeom prst="rect">
            <a:avLst/>
          </a:prstGeom>
          <a:noFill/>
          <a:ln>
            <a:noFill/>
          </a:ln>
        </p:spPr>
      </p:pic>
      <p:sp>
        <p:nvSpPr>
          <p:cNvPr id="382" name="Google Shape;382;p49"/>
          <p:cNvSpPr txBox="1"/>
          <p:nvPr/>
        </p:nvSpPr>
        <p:spPr>
          <a:xfrm rot="-5400000">
            <a:off x="-281925" y="2234275"/>
            <a:ext cx="96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Loss Plot</a:t>
            </a:r>
            <a:endParaRPr b="1" sz="1100">
              <a:highlight>
                <a:schemeClr val="accent6"/>
              </a:highlight>
              <a:latin typeface="Courier New"/>
              <a:ea typeface="Courier New"/>
              <a:cs typeface="Courier New"/>
              <a:sym typeface="Courier New"/>
            </a:endParaRPr>
          </a:p>
        </p:txBody>
      </p:sp>
      <p:cxnSp>
        <p:nvCxnSpPr>
          <p:cNvPr id="383" name="Google Shape;383;p49"/>
          <p:cNvCxnSpPr/>
          <p:nvPr/>
        </p:nvCxnSpPr>
        <p:spPr>
          <a:xfrm>
            <a:off x="414675" y="1272525"/>
            <a:ext cx="9600" cy="2379900"/>
          </a:xfrm>
          <a:prstGeom prst="straightConnector1">
            <a:avLst/>
          </a:prstGeom>
          <a:noFill/>
          <a:ln cap="flat" cmpd="sng" w="9525">
            <a:solidFill>
              <a:schemeClr val="dk2"/>
            </a:solidFill>
            <a:prstDash val="solid"/>
            <a:round/>
            <a:headEnd len="med" w="med" type="none"/>
            <a:tailEnd len="med" w="med" type="none"/>
          </a:ln>
        </p:spPr>
      </p:cxnSp>
      <p:sp>
        <p:nvSpPr>
          <p:cNvPr id="384" name="Google Shape;384;p49"/>
          <p:cNvSpPr txBox="1"/>
          <p:nvPr/>
        </p:nvSpPr>
        <p:spPr>
          <a:xfrm rot="-5400000">
            <a:off x="4194300" y="1987007"/>
            <a:ext cx="149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Accuracy Plot</a:t>
            </a:r>
            <a:endParaRPr b="1" sz="1100">
              <a:highlight>
                <a:schemeClr val="accent6"/>
              </a:highlight>
              <a:latin typeface="Courier New"/>
              <a:ea typeface="Courier New"/>
              <a:cs typeface="Courier New"/>
              <a:sym typeface="Courier New"/>
            </a:endParaRPr>
          </a:p>
        </p:txBody>
      </p:sp>
      <p:cxnSp>
        <p:nvCxnSpPr>
          <p:cNvPr id="385" name="Google Shape;385;p49"/>
          <p:cNvCxnSpPr/>
          <p:nvPr/>
        </p:nvCxnSpPr>
        <p:spPr>
          <a:xfrm>
            <a:off x="5153550" y="1287888"/>
            <a:ext cx="9600" cy="237990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49"/>
          <p:cNvSpPr txBox="1"/>
          <p:nvPr/>
        </p:nvSpPr>
        <p:spPr>
          <a:xfrm rot="-5400000">
            <a:off x="1451050" y="4984972"/>
            <a:ext cx="222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Training Time Plot</a:t>
            </a:r>
            <a:endParaRPr b="1" sz="1100">
              <a:highlight>
                <a:schemeClr val="accent6"/>
              </a:highlight>
              <a:latin typeface="Courier New"/>
              <a:ea typeface="Courier New"/>
              <a:cs typeface="Courier New"/>
              <a:sym typeface="Courier New"/>
            </a:endParaRPr>
          </a:p>
        </p:txBody>
      </p:sp>
      <p:cxnSp>
        <p:nvCxnSpPr>
          <p:cNvPr id="387" name="Google Shape;387;p49"/>
          <p:cNvCxnSpPr/>
          <p:nvPr/>
        </p:nvCxnSpPr>
        <p:spPr>
          <a:xfrm>
            <a:off x="2743000" y="4351813"/>
            <a:ext cx="9600" cy="237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ph type="title"/>
          </p:nvPr>
        </p:nvSpPr>
        <p:spPr>
          <a:xfrm>
            <a:off x="0" y="36150"/>
            <a:ext cx="82296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Compare 3 Models: Train loss</a:t>
            </a:r>
            <a:r>
              <a:rPr lang="en-US" sz="3000">
                <a:highlight>
                  <a:schemeClr val="accent6"/>
                </a:highlight>
                <a:latin typeface="Courier New"/>
                <a:ea typeface="Courier New"/>
                <a:cs typeface="Courier New"/>
                <a:sym typeface="Courier New"/>
              </a:rPr>
              <a:t>  </a:t>
            </a:r>
            <a:endParaRPr sz="3000">
              <a:highlight>
                <a:schemeClr val="accent6"/>
              </a:highlight>
              <a:latin typeface="Courier New"/>
              <a:ea typeface="Courier New"/>
              <a:cs typeface="Courier New"/>
              <a:sym typeface="Courier New"/>
            </a:endParaRPr>
          </a:p>
        </p:txBody>
      </p:sp>
      <p:pic>
        <p:nvPicPr>
          <p:cNvPr id="393" name="Google Shape;393;p50"/>
          <p:cNvPicPr preferRelativeResize="0"/>
          <p:nvPr/>
        </p:nvPicPr>
        <p:blipFill>
          <a:blip r:embed="rId3">
            <a:alphaModFix/>
          </a:blip>
          <a:stretch>
            <a:fillRect/>
          </a:stretch>
        </p:blipFill>
        <p:spPr>
          <a:xfrm>
            <a:off x="1220500" y="1056175"/>
            <a:ext cx="6160576" cy="1733550"/>
          </a:xfrm>
          <a:prstGeom prst="rect">
            <a:avLst/>
          </a:prstGeom>
          <a:noFill/>
          <a:ln>
            <a:noFill/>
          </a:ln>
        </p:spPr>
      </p:pic>
      <p:pic>
        <p:nvPicPr>
          <p:cNvPr id="394" name="Google Shape;394;p50"/>
          <p:cNvPicPr preferRelativeResize="0"/>
          <p:nvPr/>
        </p:nvPicPr>
        <p:blipFill>
          <a:blip r:embed="rId4">
            <a:alphaModFix/>
          </a:blip>
          <a:stretch>
            <a:fillRect/>
          </a:stretch>
        </p:blipFill>
        <p:spPr>
          <a:xfrm>
            <a:off x="1220500" y="2895350"/>
            <a:ext cx="5153025" cy="3448050"/>
          </a:xfrm>
          <a:prstGeom prst="rect">
            <a:avLst/>
          </a:prstGeom>
          <a:noFill/>
          <a:ln>
            <a:noFill/>
          </a:ln>
        </p:spPr>
      </p:pic>
      <p:sp>
        <p:nvSpPr>
          <p:cNvPr id="395" name="Google Shape;395;p50"/>
          <p:cNvSpPr txBox="1"/>
          <p:nvPr/>
        </p:nvSpPr>
        <p:spPr>
          <a:xfrm rot="-5400000">
            <a:off x="-81050" y="3603447"/>
            <a:ext cx="222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rgbClr val="FF9900"/>
                </a:highlight>
                <a:latin typeface="Courier New"/>
                <a:ea typeface="Courier New"/>
                <a:cs typeface="Courier New"/>
                <a:sym typeface="Courier New"/>
              </a:rPr>
              <a:t>Train Loss</a:t>
            </a:r>
            <a:endParaRPr b="1" sz="1100">
              <a:highlight>
                <a:srgbClr val="FF9900"/>
              </a:highlight>
              <a:latin typeface="Courier New"/>
              <a:ea typeface="Courier New"/>
              <a:cs typeface="Courier New"/>
              <a:sym typeface="Courier New"/>
            </a:endParaRPr>
          </a:p>
        </p:txBody>
      </p:sp>
      <p:cxnSp>
        <p:nvCxnSpPr>
          <p:cNvPr id="396" name="Google Shape;396;p50"/>
          <p:cNvCxnSpPr/>
          <p:nvPr/>
        </p:nvCxnSpPr>
        <p:spPr>
          <a:xfrm>
            <a:off x="1210900" y="3351288"/>
            <a:ext cx="9600" cy="237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type="title"/>
          </p:nvPr>
        </p:nvSpPr>
        <p:spPr>
          <a:xfrm>
            <a:off x="0" y="-40050"/>
            <a:ext cx="82296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rPr>
              <a:t>Compare 3 Models: Validation loss  </a:t>
            </a:r>
            <a:endParaRPr sz="3000">
              <a:highlight>
                <a:schemeClr val="accent6"/>
              </a:highlight>
            </a:endParaRPr>
          </a:p>
        </p:txBody>
      </p:sp>
      <p:pic>
        <p:nvPicPr>
          <p:cNvPr id="402" name="Google Shape;402;p51"/>
          <p:cNvPicPr preferRelativeResize="0"/>
          <p:nvPr/>
        </p:nvPicPr>
        <p:blipFill>
          <a:blip r:embed="rId3">
            <a:alphaModFix/>
          </a:blip>
          <a:stretch>
            <a:fillRect/>
          </a:stretch>
        </p:blipFill>
        <p:spPr>
          <a:xfrm>
            <a:off x="1564025" y="1316050"/>
            <a:ext cx="5153025" cy="3400425"/>
          </a:xfrm>
          <a:prstGeom prst="rect">
            <a:avLst/>
          </a:prstGeom>
          <a:noFill/>
          <a:ln>
            <a:noFill/>
          </a:ln>
        </p:spPr>
      </p:pic>
      <p:sp>
        <p:nvSpPr>
          <p:cNvPr id="403" name="Google Shape;403;p51"/>
          <p:cNvSpPr txBox="1"/>
          <p:nvPr/>
        </p:nvSpPr>
        <p:spPr>
          <a:xfrm rot="-5400000">
            <a:off x="71350" y="2231847"/>
            <a:ext cx="222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rgbClr val="FF9900"/>
                </a:highlight>
                <a:latin typeface="Courier New"/>
                <a:ea typeface="Courier New"/>
                <a:cs typeface="Courier New"/>
                <a:sym typeface="Courier New"/>
              </a:rPr>
              <a:t>Validation</a:t>
            </a:r>
            <a:r>
              <a:rPr b="1" lang="en-US" sz="1100">
                <a:highlight>
                  <a:srgbClr val="FF9900"/>
                </a:highlight>
                <a:latin typeface="Courier New"/>
                <a:ea typeface="Courier New"/>
                <a:cs typeface="Courier New"/>
                <a:sym typeface="Courier New"/>
              </a:rPr>
              <a:t> Loss</a:t>
            </a:r>
            <a:endParaRPr b="1" sz="1100">
              <a:highlight>
                <a:srgbClr val="FF9900"/>
              </a:highlight>
              <a:latin typeface="Courier New"/>
              <a:ea typeface="Courier New"/>
              <a:cs typeface="Courier New"/>
              <a:sym typeface="Courier New"/>
            </a:endParaRPr>
          </a:p>
        </p:txBody>
      </p:sp>
      <p:cxnSp>
        <p:nvCxnSpPr>
          <p:cNvPr id="404" name="Google Shape;404;p51"/>
          <p:cNvCxnSpPr/>
          <p:nvPr/>
        </p:nvCxnSpPr>
        <p:spPr>
          <a:xfrm>
            <a:off x="1363300" y="1522488"/>
            <a:ext cx="9600" cy="237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About Dataset</a:t>
            </a:r>
            <a:endParaRPr>
              <a:highlight>
                <a:schemeClr val="accent6"/>
              </a:highlight>
            </a:endParaRPr>
          </a:p>
        </p:txBody>
      </p:sp>
      <p:sp>
        <p:nvSpPr>
          <p:cNvPr id="113" name="Google Shape;113;p16"/>
          <p:cNvSpPr txBox="1"/>
          <p:nvPr>
            <p:ph idx="1" type="body"/>
          </p:nvPr>
        </p:nvSpPr>
        <p:spPr>
          <a:xfrm>
            <a:off x="231325" y="1600200"/>
            <a:ext cx="8640600" cy="5053800"/>
          </a:xfrm>
          <a:prstGeom prst="rect">
            <a:avLst/>
          </a:prstGeom>
        </p:spPr>
        <p:txBody>
          <a:bodyPr anchorCtr="0" anchor="t" bIns="45700" lIns="91425" spcFirstLastPara="1" rIns="91425" wrap="square" tIns="45700">
            <a:normAutofit/>
          </a:bodyPr>
          <a:lstStyle/>
          <a:p>
            <a:pPr indent="-323850" lvl="0" marL="457200" rtl="0" algn="l">
              <a:lnSpc>
                <a:spcPct val="90000"/>
              </a:lnSpc>
              <a:spcBef>
                <a:spcPts val="360"/>
              </a:spcBef>
              <a:spcAft>
                <a:spcPts val="0"/>
              </a:spcAft>
              <a:buSzPts val="1500"/>
              <a:buFont typeface="Courier New"/>
              <a:buChar char="•"/>
            </a:pPr>
            <a:r>
              <a:rPr lang="en-US" sz="2900" u="sng">
                <a:solidFill>
                  <a:schemeClr val="hlink"/>
                </a:solidFill>
                <a:latin typeface="Courier New"/>
                <a:ea typeface="Courier New"/>
                <a:cs typeface="Courier New"/>
                <a:sym typeface="Courier New"/>
                <a:hlinkClick r:id="rId3"/>
              </a:rPr>
              <a:t>https://data.mendeley.com/datasets/tywbtsjrjv/1</a:t>
            </a:r>
            <a:endParaRPr sz="2900">
              <a:latin typeface="Courier New"/>
              <a:ea typeface="Courier New"/>
              <a:cs typeface="Courier New"/>
              <a:sym typeface="Courier New"/>
            </a:endParaRPr>
          </a:p>
          <a:p>
            <a:pPr indent="-323850" lvl="0" marL="457200" rtl="0" algn="l">
              <a:lnSpc>
                <a:spcPct val="90000"/>
              </a:lnSpc>
              <a:spcBef>
                <a:spcPts val="0"/>
              </a:spcBef>
              <a:spcAft>
                <a:spcPts val="0"/>
              </a:spcAft>
              <a:buSzPts val="1500"/>
              <a:buFont typeface="Courier New"/>
              <a:buChar char="•"/>
            </a:pPr>
            <a:r>
              <a:rPr lang="en-US" sz="2900">
                <a:latin typeface="Courier New"/>
                <a:ea typeface="Courier New"/>
                <a:cs typeface="Courier New"/>
                <a:sym typeface="Courier New"/>
              </a:rPr>
              <a:t>Contains images of healthy leaves and many types of unhealthy leaves</a:t>
            </a:r>
            <a:endParaRPr sz="2900">
              <a:latin typeface="Courier New"/>
              <a:ea typeface="Courier New"/>
              <a:cs typeface="Courier New"/>
              <a:sym typeface="Courier New"/>
            </a:endParaRPr>
          </a:p>
          <a:p>
            <a:pPr indent="-323850" lvl="0" marL="457200" rtl="0" algn="l">
              <a:lnSpc>
                <a:spcPct val="90000"/>
              </a:lnSpc>
              <a:spcBef>
                <a:spcPts val="0"/>
              </a:spcBef>
              <a:spcAft>
                <a:spcPts val="0"/>
              </a:spcAft>
              <a:buSzPts val="1500"/>
              <a:buFont typeface="Courier New"/>
              <a:buChar char="•"/>
            </a:pPr>
            <a:r>
              <a:rPr lang="en-US" sz="2900">
                <a:latin typeface="Courier New"/>
                <a:ea typeface="Courier New"/>
                <a:cs typeface="Courier New"/>
                <a:sym typeface="Courier New"/>
              </a:rPr>
              <a:t>has total class of 39</a:t>
            </a:r>
            <a:endParaRPr sz="2900">
              <a:latin typeface="Courier New"/>
              <a:ea typeface="Courier New"/>
              <a:cs typeface="Courier New"/>
              <a:sym typeface="Courier New"/>
            </a:endParaRPr>
          </a:p>
          <a:p>
            <a:pPr indent="-323850" lvl="0" marL="457200" rtl="0" algn="l">
              <a:lnSpc>
                <a:spcPct val="90000"/>
              </a:lnSpc>
              <a:spcBef>
                <a:spcPts val="0"/>
              </a:spcBef>
              <a:spcAft>
                <a:spcPts val="0"/>
              </a:spcAft>
              <a:buSzPts val="1500"/>
              <a:buFont typeface="Courier New"/>
              <a:buChar char="•"/>
            </a:pPr>
            <a:r>
              <a:rPr lang="en-US" sz="2900">
                <a:latin typeface="Courier New"/>
                <a:ea typeface="Courier New"/>
                <a:cs typeface="Courier New"/>
                <a:sym typeface="Courier New"/>
              </a:rPr>
              <a:t>Dataset which we used were already augmented</a:t>
            </a:r>
            <a:endParaRPr sz="2900">
              <a:latin typeface="Courier New"/>
              <a:ea typeface="Courier New"/>
              <a:cs typeface="Courier New"/>
              <a:sym typeface="Courier New"/>
            </a:endParaRPr>
          </a:p>
          <a:p>
            <a:pPr indent="-323850" lvl="1" marL="914400" rtl="0" algn="l">
              <a:lnSpc>
                <a:spcPct val="90000"/>
              </a:lnSpc>
              <a:spcBef>
                <a:spcPts val="0"/>
              </a:spcBef>
              <a:spcAft>
                <a:spcPts val="0"/>
              </a:spcAft>
              <a:buSzPts val="1500"/>
              <a:buFont typeface="Courier New"/>
              <a:buChar char="–"/>
            </a:pPr>
            <a:r>
              <a:rPr lang="en-US" sz="2500">
                <a:latin typeface="Courier New"/>
                <a:ea typeface="Courier New"/>
                <a:cs typeface="Courier New"/>
                <a:sym typeface="Courier New"/>
              </a:rPr>
              <a:t>image flipping</a:t>
            </a:r>
            <a:endParaRPr sz="2500">
              <a:latin typeface="Courier New"/>
              <a:ea typeface="Courier New"/>
              <a:cs typeface="Courier New"/>
              <a:sym typeface="Courier New"/>
            </a:endParaRPr>
          </a:p>
          <a:p>
            <a:pPr indent="-323850" lvl="1" marL="914400" rtl="0" algn="l">
              <a:lnSpc>
                <a:spcPct val="90000"/>
              </a:lnSpc>
              <a:spcBef>
                <a:spcPts val="0"/>
              </a:spcBef>
              <a:spcAft>
                <a:spcPts val="0"/>
              </a:spcAft>
              <a:buSzPts val="1500"/>
              <a:buFont typeface="Courier New"/>
              <a:buChar char="–"/>
            </a:pPr>
            <a:r>
              <a:rPr lang="en-US" sz="2500">
                <a:latin typeface="Courier New"/>
                <a:ea typeface="Courier New"/>
                <a:cs typeface="Courier New"/>
                <a:sym typeface="Courier New"/>
              </a:rPr>
              <a:t>Gamma correction</a:t>
            </a:r>
            <a:endParaRPr sz="2500">
              <a:latin typeface="Courier New"/>
              <a:ea typeface="Courier New"/>
              <a:cs typeface="Courier New"/>
              <a:sym typeface="Courier New"/>
            </a:endParaRPr>
          </a:p>
          <a:p>
            <a:pPr indent="-323850" lvl="1" marL="914400" rtl="0" algn="l">
              <a:lnSpc>
                <a:spcPct val="90000"/>
              </a:lnSpc>
              <a:spcBef>
                <a:spcPts val="0"/>
              </a:spcBef>
              <a:spcAft>
                <a:spcPts val="0"/>
              </a:spcAft>
              <a:buSzPts val="1500"/>
              <a:buFont typeface="Courier New"/>
              <a:buChar char="–"/>
            </a:pPr>
            <a:r>
              <a:rPr lang="en-US" sz="2500">
                <a:latin typeface="Courier New"/>
                <a:ea typeface="Courier New"/>
                <a:cs typeface="Courier New"/>
                <a:sym typeface="Courier New"/>
              </a:rPr>
              <a:t>noise injection</a:t>
            </a:r>
            <a:endParaRPr sz="2500">
              <a:latin typeface="Courier New"/>
              <a:ea typeface="Courier New"/>
              <a:cs typeface="Courier New"/>
              <a:sym typeface="Courier New"/>
            </a:endParaRPr>
          </a:p>
          <a:p>
            <a:pPr indent="-323850" lvl="1" marL="914400" rtl="0" algn="l">
              <a:lnSpc>
                <a:spcPct val="90000"/>
              </a:lnSpc>
              <a:spcBef>
                <a:spcPts val="0"/>
              </a:spcBef>
              <a:spcAft>
                <a:spcPts val="0"/>
              </a:spcAft>
              <a:buSzPts val="1500"/>
              <a:buFont typeface="Courier New"/>
              <a:buChar char="–"/>
            </a:pPr>
            <a:r>
              <a:rPr lang="en-US" sz="2500">
                <a:latin typeface="Courier New"/>
                <a:ea typeface="Courier New"/>
                <a:cs typeface="Courier New"/>
                <a:sym typeface="Courier New"/>
              </a:rPr>
              <a:t>PCA color augmentation</a:t>
            </a:r>
            <a:endParaRPr sz="2500">
              <a:latin typeface="Courier New"/>
              <a:ea typeface="Courier New"/>
              <a:cs typeface="Courier New"/>
              <a:sym typeface="Courier New"/>
            </a:endParaRPr>
          </a:p>
          <a:p>
            <a:pPr indent="-323850" lvl="1" marL="914400" rtl="0" algn="l">
              <a:lnSpc>
                <a:spcPct val="90000"/>
              </a:lnSpc>
              <a:spcBef>
                <a:spcPts val="0"/>
              </a:spcBef>
              <a:spcAft>
                <a:spcPts val="0"/>
              </a:spcAft>
              <a:buSzPts val="1500"/>
              <a:buFont typeface="Courier New"/>
              <a:buChar char="–"/>
            </a:pPr>
            <a:r>
              <a:rPr lang="en-US" sz="2500">
                <a:latin typeface="Courier New"/>
                <a:ea typeface="Courier New"/>
                <a:cs typeface="Courier New"/>
                <a:sym typeface="Courier New"/>
              </a:rPr>
              <a:t>rotation</a:t>
            </a:r>
            <a:endParaRPr sz="2500">
              <a:latin typeface="Courier New"/>
              <a:ea typeface="Courier New"/>
              <a:cs typeface="Courier New"/>
              <a:sym typeface="Courier New"/>
            </a:endParaRPr>
          </a:p>
          <a:p>
            <a:pPr indent="-323850" lvl="1" marL="914400" rtl="0" algn="l">
              <a:lnSpc>
                <a:spcPct val="90000"/>
              </a:lnSpc>
              <a:spcBef>
                <a:spcPts val="0"/>
              </a:spcBef>
              <a:spcAft>
                <a:spcPts val="0"/>
              </a:spcAft>
              <a:buSzPts val="1500"/>
              <a:buFont typeface="Courier New"/>
              <a:buChar char="–"/>
            </a:pPr>
            <a:r>
              <a:rPr lang="en-US" sz="2500">
                <a:latin typeface="Courier New"/>
                <a:ea typeface="Courier New"/>
                <a:cs typeface="Courier New"/>
                <a:sym typeface="Courier New"/>
              </a:rPr>
              <a:t>scaling</a:t>
            </a:r>
            <a:endParaRPr sz="2500">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2"/>
          <p:cNvSpPr txBox="1"/>
          <p:nvPr>
            <p:ph type="title"/>
          </p:nvPr>
        </p:nvSpPr>
        <p:spPr>
          <a:xfrm>
            <a:off x="-71025" y="112350"/>
            <a:ext cx="86598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rgbClr val="FF9900"/>
                </a:highlight>
                <a:latin typeface="Courier New"/>
                <a:ea typeface="Courier New"/>
                <a:cs typeface="Courier New"/>
                <a:sym typeface="Courier New"/>
              </a:rPr>
              <a:t>Compare 3 Models: Train accuracy and Validation accuracy</a:t>
            </a:r>
            <a:endParaRPr sz="3000">
              <a:highlight>
                <a:srgbClr val="FF9900"/>
              </a:highlight>
              <a:latin typeface="Courier New"/>
              <a:ea typeface="Courier New"/>
              <a:cs typeface="Courier New"/>
              <a:sym typeface="Courier New"/>
            </a:endParaRPr>
          </a:p>
        </p:txBody>
      </p:sp>
      <p:pic>
        <p:nvPicPr>
          <p:cNvPr id="410" name="Google Shape;410;p52"/>
          <p:cNvPicPr preferRelativeResize="0"/>
          <p:nvPr/>
        </p:nvPicPr>
        <p:blipFill>
          <a:blip r:embed="rId3">
            <a:alphaModFix/>
          </a:blip>
          <a:stretch>
            <a:fillRect/>
          </a:stretch>
        </p:blipFill>
        <p:spPr>
          <a:xfrm>
            <a:off x="461113" y="1751569"/>
            <a:ext cx="4052138" cy="3084431"/>
          </a:xfrm>
          <a:prstGeom prst="rect">
            <a:avLst/>
          </a:prstGeom>
          <a:noFill/>
          <a:ln>
            <a:noFill/>
          </a:ln>
        </p:spPr>
      </p:pic>
      <p:pic>
        <p:nvPicPr>
          <p:cNvPr id="411" name="Google Shape;411;p52"/>
          <p:cNvPicPr preferRelativeResize="0"/>
          <p:nvPr/>
        </p:nvPicPr>
        <p:blipFill>
          <a:blip r:embed="rId4">
            <a:alphaModFix/>
          </a:blip>
          <a:stretch>
            <a:fillRect/>
          </a:stretch>
        </p:blipFill>
        <p:spPr>
          <a:xfrm>
            <a:off x="5184200" y="1560325"/>
            <a:ext cx="3937975" cy="3267500"/>
          </a:xfrm>
          <a:prstGeom prst="rect">
            <a:avLst/>
          </a:prstGeom>
          <a:noFill/>
          <a:ln>
            <a:noFill/>
          </a:ln>
        </p:spPr>
      </p:pic>
      <p:sp>
        <p:nvSpPr>
          <p:cNvPr id="412" name="Google Shape;412;p52"/>
          <p:cNvSpPr txBox="1"/>
          <p:nvPr/>
        </p:nvSpPr>
        <p:spPr>
          <a:xfrm rot="-5400000">
            <a:off x="-693825" y="2889175"/>
            <a:ext cx="163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Training Accuracy</a:t>
            </a:r>
            <a:endParaRPr b="1" sz="1100">
              <a:highlight>
                <a:schemeClr val="accent6"/>
              </a:highlight>
              <a:latin typeface="Courier New"/>
              <a:ea typeface="Courier New"/>
              <a:cs typeface="Courier New"/>
              <a:sym typeface="Courier New"/>
            </a:endParaRPr>
          </a:p>
        </p:txBody>
      </p:sp>
      <p:cxnSp>
        <p:nvCxnSpPr>
          <p:cNvPr id="413" name="Google Shape;413;p52"/>
          <p:cNvCxnSpPr/>
          <p:nvPr/>
        </p:nvCxnSpPr>
        <p:spPr>
          <a:xfrm>
            <a:off x="338475" y="1958325"/>
            <a:ext cx="9600" cy="2379900"/>
          </a:xfrm>
          <a:prstGeom prst="straightConnector1">
            <a:avLst/>
          </a:prstGeom>
          <a:noFill/>
          <a:ln cap="flat" cmpd="sng" w="9525">
            <a:solidFill>
              <a:schemeClr val="dk2"/>
            </a:solidFill>
            <a:prstDash val="solid"/>
            <a:round/>
            <a:headEnd len="med" w="med" type="none"/>
            <a:tailEnd len="med" w="med" type="none"/>
          </a:ln>
        </p:spPr>
      </p:cxnSp>
      <p:sp>
        <p:nvSpPr>
          <p:cNvPr id="414" name="Google Shape;414;p52"/>
          <p:cNvSpPr txBox="1"/>
          <p:nvPr/>
        </p:nvSpPr>
        <p:spPr>
          <a:xfrm rot="-5400000">
            <a:off x="3764250" y="2798147"/>
            <a:ext cx="219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Validation Accuracy</a:t>
            </a:r>
            <a:endParaRPr b="1" sz="1100">
              <a:highlight>
                <a:schemeClr val="accent6"/>
              </a:highlight>
              <a:latin typeface="Courier New"/>
              <a:ea typeface="Courier New"/>
              <a:cs typeface="Courier New"/>
              <a:sym typeface="Courier New"/>
            </a:endParaRPr>
          </a:p>
        </p:txBody>
      </p:sp>
      <p:cxnSp>
        <p:nvCxnSpPr>
          <p:cNvPr id="415" name="Google Shape;415;p52"/>
          <p:cNvCxnSpPr/>
          <p:nvPr/>
        </p:nvCxnSpPr>
        <p:spPr>
          <a:xfrm>
            <a:off x="5077350" y="1973688"/>
            <a:ext cx="9600" cy="2379900"/>
          </a:xfrm>
          <a:prstGeom prst="straightConnector1">
            <a:avLst/>
          </a:prstGeom>
          <a:noFill/>
          <a:ln cap="flat" cmpd="sng" w="9525">
            <a:solidFill>
              <a:schemeClr val="dk2"/>
            </a:solidFill>
            <a:prstDash val="solid"/>
            <a:round/>
            <a:headEnd len="med" w="med" type="none"/>
            <a:tailEnd len="med" w="med" type="none"/>
          </a:ln>
        </p:spPr>
      </p:cxnSp>
      <p:sp>
        <p:nvSpPr>
          <p:cNvPr id="416" name="Google Shape;416;p52"/>
          <p:cNvSpPr txBox="1"/>
          <p:nvPr/>
        </p:nvSpPr>
        <p:spPr>
          <a:xfrm>
            <a:off x="5184200" y="5183225"/>
            <a:ext cx="6195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M</a:t>
            </a:r>
            <a:r>
              <a:rPr lang="en-US" sz="1200">
                <a:solidFill>
                  <a:schemeClr val="dk1"/>
                </a:solidFill>
                <a:latin typeface="Calibri"/>
                <a:ea typeface="Calibri"/>
                <a:cs typeface="Calibri"/>
                <a:sym typeface="Calibri"/>
              </a:rPr>
              <a:t>odel 1 stop early</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Good accuracy for training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Validation accuracy, model 3 perform the best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Training accuracy, model 2 perform the best</a:t>
            </a:r>
            <a:endParaRPr sz="12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3"/>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highlight>
                  <a:schemeClr val="accent6"/>
                </a:highlight>
              </a:rPr>
              <a:t>6) </a:t>
            </a:r>
            <a:r>
              <a:rPr lang="en-US">
                <a:highlight>
                  <a:schemeClr val="accent6"/>
                </a:highlight>
              </a:rPr>
              <a:t>Testing/Inference</a:t>
            </a:r>
            <a:endParaRPr>
              <a:highlight>
                <a:schemeClr val="accent6"/>
              </a:highlight>
            </a:endParaRPr>
          </a:p>
        </p:txBody>
      </p:sp>
      <p:sp>
        <p:nvSpPr>
          <p:cNvPr id="423" name="Google Shape;423;p53"/>
          <p:cNvSpPr txBox="1"/>
          <p:nvPr>
            <p:ph idx="1" type="body"/>
          </p:nvPr>
        </p:nvSpPr>
        <p:spPr>
          <a:xfrm>
            <a:off x="722313" y="2906713"/>
            <a:ext cx="77724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457200" y="1885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Test</a:t>
            </a:r>
            <a:r>
              <a:rPr lang="en-US" sz="3080"/>
              <a:t> </a:t>
            </a:r>
            <a:r>
              <a:rPr lang="en-US" sz="3759"/>
              <a:t> </a:t>
            </a:r>
            <a:endParaRPr sz="3759"/>
          </a:p>
        </p:txBody>
      </p:sp>
      <p:pic>
        <p:nvPicPr>
          <p:cNvPr id="429" name="Google Shape;429;p54"/>
          <p:cNvPicPr preferRelativeResize="0"/>
          <p:nvPr/>
        </p:nvPicPr>
        <p:blipFill>
          <a:blip r:embed="rId4">
            <a:alphaModFix/>
          </a:blip>
          <a:stretch>
            <a:fillRect/>
          </a:stretch>
        </p:blipFill>
        <p:spPr>
          <a:xfrm>
            <a:off x="1314775" y="1319226"/>
            <a:ext cx="6446118" cy="4628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5"/>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Test (cont…)  </a:t>
            </a:r>
            <a:endParaRPr sz="3000">
              <a:highlight>
                <a:schemeClr val="accent6"/>
              </a:highlight>
              <a:latin typeface="Courier New"/>
              <a:ea typeface="Courier New"/>
              <a:cs typeface="Courier New"/>
              <a:sym typeface="Courier New"/>
            </a:endParaRPr>
          </a:p>
        </p:txBody>
      </p:sp>
      <p:pic>
        <p:nvPicPr>
          <p:cNvPr id="435" name="Google Shape;435;p55"/>
          <p:cNvPicPr preferRelativeResize="0"/>
          <p:nvPr/>
        </p:nvPicPr>
        <p:blipFill>
          <a:blip r:embed="rId3">
            <a:alphaModFix/>
          </a:blip>
          <a:stretch>
            <a:fillRect/>
          </a:stretch>
        </p:blipFill>
        <p:spPr>
          <a:xfrm>
            <a:off x="1297975" y="762000"/>
            <a:ext cx="5560025" cy="5979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147250" y="4649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Accuracy</a:t>
            </a:r>
            <a:r>
              <a:rPr lang="en-US" sz="3759"/>
              <a:t> </a:t>
            </a:r>
            <a:endParaRPr sz="3759"/>
          </a:p>
        </p:txBody>
      </p:sp>
      <p:graphicFrame>
        <p:nvGraphicFramePr>
          <p:cNvPr id="441" name="Google Shape;441;p56"/>
          <p:cNvGraphicFramePr/>
          <p:nvPr/>
        </p:nvGraphicFramePr>
        <p:xfrm>
          <a:off x="952500" y="1863060"/>
          <a:ext cx="3000000" cy="3000000"/>
        </p:xfrm>
        <a:graphic>
          <a:graphicData uri="http://schemas.openxmlformats.org/drawingml/2006/table">
            <a:tbl>
              <a:tblPr>
                <a:noFill/>
                <a:tableStyleId>{0A3599A2-2F3C-438D-B7C3-0190031C4677}</a:tableStyleId>
              </a:tblPr>
              <a:tblGrid>
                <a:gridCol w="3619500"/>
                <a:gridCol w="3619500"/>
              </a:tblGrid>
              <a:tr h="912325">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Model</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Accuracy</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Model 1</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84.14</a:t>
                      </a:r>
                      <a:endParaRPr b="1" sz="1600">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Model 2</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92.24</a:t>
                      </a:r>
                      <a:endParaRPr b="1" sz="1600">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Model 3</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96.66</a:t>
                      </a:r>
                      <a:endParaRPr b="1" sz="1600">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7"/>
          <p:cNvSpPr txBox="1"/>
          <p:nvPr>
            <p:ph type="title"/>
          </p:nvPr>
        </p:nvSpPr>
        <p:spPr>
          <a:xfrm>
            <a:off x="147250" y="4649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Total Number of Misclassification</a:t>
            </a:r>
            <a:endParaRPr sz="3000">
              <a:highlight>
                <a:schemeClr val="accent6"/>
              </a:highlight>
              <a:latin typeface="Courier New"/>
              <a:ea typeface="Courier New"/>
              <a:cs typeface="Courier New"/>
              <a:sym typeface="Courier New"/>
            </a:endParaRPr>
          </a:p>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per Label</a:t>
            </a:r>
            <a:endParaRPr sz="3000">
              <a:highlight>
                <a:schemeClr val="accent6"/>
              </a:highlight>
              <a:latin typeface="Courier New"/>
              <a:ea typeface="Courier New"/>
              <a:cs typeface="Courier New"/>
              <a:sym typeface="Courier New"/>
            </a:endParaRPr>
          </a:p>
        </p:txBody>
      </p:sp>
      <p:graphicFrame>
        <p:nvGraphicFramePr>
          <p:cNvPr id="447" name="Google Shape;447;p57"/>
          <p:cNvGraphicFramePr/>
          <p:nvPr/>
        </p:nvGraphicFramePr>
        <p:xfrm>
          <a:off x="387800" y="1863060"/>
          <a:ext cx="3000000" cy="3000000"/>
        </p:xfrm>
        <a:graphic>
          <a:graphicData uri="http://schemas.openxmlformats.org/drawingml/2006/table">
            <a:tbl>
              <a:tblPr>
                <a:noFill/>
                <a:tableStyleId>{0A3599A2-2F3C-438D-B7C3-0190031C4677}</a:tableStyleId>
              </a:tblPr>
              <a:tblGrid>
                <a:gridCol w="4143375"/>
                <a:gridCol w="4143375"/>
              </a:tblGrid>
              <a:tr h="1158225">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Model</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Total Number of Misclassifications</a:t>
                      </a:r>
                      <a:endParaRPr sz="1600">
                        <a:solidFill>
                          <a:schemeClr val="lt1"/>
                        </a:solidFill>
                        <a:highlight>
                          <a:srgbClr val="38761D"/>
                        </a:highlight>
                        <a:latin typeface="Courier New"/>
                        <a:ea typeface="Courier New"/>
                        <a:cs typeface="Courier New"/>
                        <a:sym typeface="Courier New"/>
                      </a:endParaRPr>
                    </a:p>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per Label</a:t>
                      </a:r>
                      <a:endParaRPr sz="1600">
                        <a:solidFill>
                          <a:schemeClr val="lt1"/>
                        </a:solidFill>
                        <a:highlight>
                          <a:srgbClr val="38761D"/>
                        </a:highlight>
                        <a:latin typeface="Courier New"/>
                        <a:ea typeface="Courier New"/>
                        <a:cs typeface="Courier New"/>
                        <a:sym typeface="Courier New"/>
                      </a:endParaRPr>
                    </a:p>
                    <a:p>
                      <a:pPr indent="0" lvl="0" marL="0" rtl="0" algn="l">
                        <a:spcBef>
                          <a:spcPts val="0"/>
                        </a:spcBef>
                        <a:spcAft>
                          <a:spcPts val="0"/>
                        </a:spcAft>
                        <a:buNone/>
                      </a:pPr>
                      <a:r>
                        <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Model 1</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1586</a:t>
                      </a:r>
                      <a:endParaRPr b="1" sz="1600">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Model 2</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776</a:t>
                      </a:r>
                      <a:endParaRPr b="1" sz="1600">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Model 3</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334</a:t>
                      </a:r>
                      <a:endParaRPr b="1" sz="1600">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Confusion Matrix: </a:t>
            </a:r>
            <a:r>
              <a:rPr b="1" lang="en-US" sz="3000">
                <a:highlight>
                  <a:schemeClr val="accent6"/>
                </a:highlight>
                <a:latin typeface="Courier New"/>
                <a:ea typeface="Courier New"/>
                <a:cs typeface="Courier New"/>
                <a:sym typeface="Courier New"/>
              </a:rPr>
              <a:t>Model 1</a:t>
            </a:r>
            <a:r>
              <a:rPr lang="en-US" sz="3000">
                <a:highlight>
                  <a:schemeClr val="accent6"/>
                </a:highlight>
                <a:latin typeface="Courier New"/>
                <a:ea typeface="Courier New"/>
                <a:cs typeface="Courier New"/>
                <a:sym typeface="Courier New"/>
              </a:rPr>
              <a:t> </a:t>
            </a:r>
            <a:endParaRPr sz="3000">
              <a:highlight>
                <a:schemeClr val="accent6"/>
              </a:highlight>
              <a:latin typeface="Courier New"/>
              <a:ea typeface="Courier New"/>
              <a:cs typeface="Courier New"/>
              <a:sym typeface="Courier New"/>
            </a:endParaRPr>
          </a:p>
        </p:txBody>
      </p:sp>
      <p:pic>
        <p:nvPicPr>
          <p:cNvPr id="453" name="Google Shape;453;p58"/>
          <p:cNvPicPr preferRelativeResize="0"/>
          <p:nvPr/>
        </p:nvPicPr>
        <p:blipFill>
          <a:blip r:embed="rId3">
            <a:alphaModFix/>
          </a:blip>
          <a:stretch>
            <a:fillRect/>
          </a:stretch>
        </p:blipFill>
        <p:spPr>
          <a:xfrm>
            <a:off x="907950" y="762000"/>
            <a:ext cx="7286775" cy="59797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Confusion Matrix: </a:t>
            </a:r>
            <a:r>
              <a:rPr b="1" lang="en-US" sz="3000">
                <a:highlight>
                  <a:schemeClr val="accent6"/>
                </a:highlight>
                <a:latin typeface="Courier New"/>
                <a:ea typeface="Courier New"/>
                <a:cs typeface="Courier New"/>
                <a:sym typeface="Courier New"/>
              </a:rPr>
              <a:t>Model 2</a:t>
            </a:r>
            <a:r>
              <a:rPr lang="en-US" sz="3000">
                <a:highlight>
                  <a:schemeClr val="accent6"/>
                </a:highlight>
                <a:latin typeface="Courier New"/>
                <a:ea typeface="Courier New"/>
                <a:cs typeface="Courier New"/>
                <a:sym typeface="Courier New"/>
              </a:rPr>
              <a:t> </a:t>
            </a:r>
            <a:endParaRPr sz="3000">
              <a:highlight>
                <a:schemeClr val="accent6"/>
              </a:highlight>
              <a:latin typeface="Courier New"/>
              <a:ea typeface="Courier New"/>
              <a:cs typeface="Courier New"/>
              <a:sym typeface="Courier New"/>
            </a:endParaRPr>
          </a:p>
        </p:txBody>
      </p:sp>
      <p:pic>
        <p:nvPicPr>
          <p:cNvPr id="459" name="Google Shape;459;p59"/>
          <p:cNvPicPr preferRelativeResize="0"/>
          <p:nvPr/>
        </p:nvPicPr>
        <p:blipFill>
          <a:blip r:embed="rId3">
            <a:alphaModFix/>
          </a:blip>
          <a:stretch>
            <a:fillRect/>
          </a:stretch>
        </p:blipFill>
        <p:spPr>
          <a:xfrm>
            <a:off x="791700" y="762000"/>
            <a:ext cx="7209299" cy="59604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latin typeface="Courier New"/>
                <a:ea typeface="Courier New"/>
                <a:cs typeface="Courier New"/>
                <a:sym typeface="Courier New"/>
              </a:rPr>
              <a:t>Confusion Matrix: </a:t>
            </a:r>
            <a:r>
              <a:rPr b="1" lang="en-US" sz="3080">
                <a:highlight>
                  <a:schemeClr val="accent6"/>
                </a:highlight>
                <a:latin typeface="Courier New"/>
                <a:ea typeface="Courier New"/>
                <a:cs typeface="Courier New"/>
                <a:sym typeface="Courier New"/>
              </a:rPr>
              <a:t>Model 3</a:t>
            </a:r>
            <a:r>
              <a:rPr b="1" lang="en-US" sz="3759">
                <a:highlight>
                  <a:schemeClr val="accent6"/>
                </a:highlight>
                <a:latin typeface="Courier New"/>
                <a:ea typeface="Courier New"/>
                <a:cs typeface="Courier New"/>
                <a:sym typeface="Courier New"/>
              </a:rPr>
              <a:t> </a:t>
            </a:r>
            <a:endParaRPr b="1" sz="3759">
              <a:highlight>
                <a:schemeClr val="accent6"/>
              </a:highlight>
              <a:latin typeface="Courier New"/>
              <a:ea typeface="Courier New"/>
              <a:cs typeface="Courier New"/>
              <a:sym typeface="Courier New"/>
            </a:endParaRPr>
          </a:p>
        </p:txBody>
      </p:sp>
      <p:pic>
        <p:nvPicPr>
          <p:cNvPr id="465" name="Google Shape;465;p60"/>
          <p:cNvPicPr preferRelativeResize="0"/>
          <p:nvPr/>
        </p:nvPicPr>
        <p:blipFill>
          <a:blip r:embed="rId4">
            <a:alphaModFix/>
          </a:blip>
          <a:stretch>
            <a:fillRect/>
          </a:stretch>
        </p:blipFill>
        <p:spPr>
          <a:xfrm>
            <a:off x="907950" y="762000"/>
            <a:ext cx="7228651" cy="59797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1"/>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highlight>
                  <a:schemeClr val="accent6"/>
                </a:highlight>
              </a:rPr>
              <a:t>6.1) </a:t>
            </a:r>
            <a:r>
              <a:rPr lang="en-US">
                <a:highlight>
                  <a:schemeClr val="accent6"/>
                </a:highlight>
              </a:rPr>
              <a:t>Examine misclassified images</a:t>
            </a:r>
            <a:endParaRPr>
              <a:highlight>
                <a:schemeClr val="accent6"/>
              </a:highlight>
            </a:endParaRPr>
          </a:p>
        </p:txBody>
      </p:sp>
      <p:sp>
        <p:nvSpPr>
          <p:cNvPr id="472" name="Google Shape;472;p61"/>
          <p:cNvSpPr txBox="1"/>
          <p:nvPr>
            <p:ph idx="1" type="body"/>
          </p:nvPr>
        </p:nvSpPr>
        <p:spPr>
          <a:xfrm>
            <a:off x="722313" y="2906713"/>
            <a:ext cx="77724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Classes in Dataset </a:t>
            </a:r>
            <a:endParaRPr>
              <a:highlight>
                <a:schemeClr val="accent6"/>
              </a:highlight>
            </a:endParaRPr>
          </a:p>
        </p:txBody>
      </p:sp>
      <p:pic>
        <p:nvPicPr>
          <p:cNvPr id="120" name="Google Shape;120;p17"/>
          <p:cNvPicPr preferRelativeResize="0"/>
          <p:nvPr/>
        </p:nvPicPr>
        <p:blipFill>
          <a:blip r:embed="rId3">
            <a:alphaModFix/>
          </a:blip>
          <a:stretch>
            <a:fillRect/>
          </a:stretch>
        </p:blipFill>
        <p:spPr>
          <a:xfrm>
            <a:off x="2438400" y="1229876"/>
            <a:ext cx="2895600" cy="55346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2"/>
          <p:cNvSpPr txBox="1"/>
          <p:nvPr>
            <p:ph type="title"/>
          </p:nvPr>
        </p:nvSpPr>
        <p:spPr>
          <a:xfrm>
            <a:off x="-46500" y="-76200"/>
            <a:ext cx="91029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Examine misclassified images: </a:t>
            </a:r>
            <a:r>
              <a:rPr b="1" lang="en-US" sz="3000">
                <a:highlight>
                  <a:schemeClr val="accent6"/>
                </a:highlight>
                <a:latin typeface="Courier New"/>
                <a:ea typeface="Courier New"/>
                <a:cs typeface="Courier New"/>
                <a:sym typeface="Courier New"/>
              </a:rPr>
              <a:t>Model 1</a:t>
            </a:r>
            <a:r>
              <a:rPr lang="en-US" sz="3000">
                <a:highlight>
                  <a:schemeClr val="accent6"/>
                </a:highlight>
                <a:latin typeface="Courier New"/>
                <a:ea typeface="Courier New"/>
                <a:cs typeface="Courier New"/>
                <a:sym typeface="Courier New"/>
              </a:rPr>
              <a:t> </a:t>
            </a:r>
            <a:endParaRPr sz="3000">
              <a:highlight>
                <a:schemeClr val="accent6"/>
              </a:highlight>
              <a:latin typeface="Courier New"/>
              <a:ea typeface="Courier New"/>
              <a:cs typeface="Courier New"/>
              <a:sym typeface="Courier New"/>
            </a:endParaRPr>
          </a:p>
        </p:txBody>
      </p:sp>
      <p:sp>
        <p:nvSpPr>
          <p:cNvPr id="478" name="Google Shape;478;p62"/>
          <p:cNvSpPr txBox="1"/>
          <p:nvPr/>
        </p:nvSpPr>
        <p:spPr>
          <a:xfrm>
            <a:off x="2484800" y="5247975"/>
            <a:ext cx="46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Showing few misclassified images</a:t>
            </a:r>
            <a:endParaRPr sz="2000">
              <a:latin typeface="Calibri"/>
              <a:ea typeface="Calibri"/>
              <a:cs typeface="Calibri"/>
              <a:sym typeface="Calibri"/>
            </a:endParaRPr>
          </a:p>
        </p:txBody>
      </p:sp>
      <p:pic>
        <p:nvPicPr>
          <p:cNvPr id="479" name="Google Shape;479;p62"/>
          <p:cNvPicPr preferRelativeResize="0"/>
          <p:nvPr/>
        </p:nvPicPr>
        <p:blipFill>
          <a:blip r:embed="rId3">
            <a:alphaModFix/>
          </a:blip>
          <a:stretch>
            <a:fillRect/>
          </a:stretch>
        </p:blipFill>
        <p:spPr>
          <a:xfrm>
            <a:off x="497988" y="2408475"/>
            <a:ext cx="8013925" cy="2839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3"/>
          <p:cNvSpPr txBox="1"/>
          <p:nvPr>
            <p:ph type="title"/>
          </p:nvPr>
        </p:nvSpPr>
        <p:spPr>
          <a:xfrm>
            <a:off x="0" y="152400"/>
            <a:ext cx="91893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No of misclassified images per label for </a:t>
            </a:r>
            <a:r>
              <a:rPr b="1" lang="en-US" sz="3000">
                <a:highlight>
                  <a:schemeClr val="accent6"/>
                </a:highlight>
                <a:latin typeface="Courier New"/>
                <a:ea typeface="Courier New"/>
                <a:cs typeface="Courier New"/>
                <a:sym typeface="Courier New"/>
              </a:rPr>
              <a:t>Model 1</a:t>
            </a:r>
            <a:endParaRPr b="1" sz="3000">
              <a:highlight>
                <a:schemeClr val="accent6"/>
              </a:highlight>
              <a:latin typeface="Courier New"/>
              <a:ea typeface="Courier New"/>
              <a:cs typeface="Courier New"/>
              <a:sym typeface="Courier New"/>
            </a:endParaRPr>
          </a:p>
        </p:txBody>
      </p:sp>
      <p:pic>
        <p:nvPicPr>
          <p:cNvPr id="485" name="Google Shape;485;p63"/>
          <p:cNvPicPr preferRelativeResize="0"/>
          <p:nvPr/>
        </p:nvPicPr>
        <p:blipFill>
          <a:blip r:embed="rId3">
            <a:alphaModFix/>
          </a:blip>
          <a:stretch>
            <a:fillRect/>
          </a:stretch>
        </p:blipFill>
        <p:spPr>
          <a:xfrm>
            <a:off x="252413" y="1818588"/>
            <a:ext cx="8639175" cy="4581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4"/>
          <p:cNvSpPr txBox="1"/>
          <p:nvPr>
            <p:ph type="title"/>
          </p:nvPr>
        </p:nvSpPr>
        <p:spPr>
          <a:xfrm>
            <a:off x="457200" y="2518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Prediction accuracy</a:t>
            </a:r>
            <a:r>
              <a:rPr lang="en-US" sz="3080">
                <a:highlight>
                  <a:schemeClr val="accent6"/>
                </a:highlight>
              </a:rPr>
              <a:t> per label for </a:t>
            </a:r>
            <a:r>
              <a:rPr b="1" lang="en-US" sz="3080">
                <a:highlight>
                  <a:schemeClr val="accent6"/>
                </a:highlight>
              </a:rPr>
              <a:t>Model 1</a:t>
            </a:r>
            <a:endParaRPr b="1" sz="3759">
              <a:highlight>
                <a:schemeClr val="accent6"/>
              </a:highlight>
            </a:endParaRPr>
          </a:p>
        </p:txBody>
      </p:sp>
      <p:pic>
        <p:nvPicPr>
          <p:cNvPr id="491" name="Google Shape;491;p64"/>
          <p:cNvPicPr preferRelativeResize="0"/>
          <p:nvPr/>
        </p:nvPicPr>
        <p:blipFill>
          <a:blip r:embed="rId3">
            <a:alphaModFix/>
          </a:blip>
          <a:stretch>
            <a:fillRect/>
          </a:stretch>
        </p:blipFill>
        <p:spPr>
          <a:xfrm>
            <a:off x="280988" y="1163525"/>
            <a:ext cx="8582025" cy="5048250"/>
          </a:xfrm>
          <a:prstGeom prst="rect">
            <a:avLst/>
          </a:prstGeom>
          <a:noFill/>
          <a:ln>
            <a:noFill/>
          </a:ln>
        </p:spPr>
      </p:pic>
      <p:sp>
        <p:nvSpPr>
          <p:cNvPr id="492" name="Google Shape;492;p64"/>
          <p:cNvSpPr/>
          <p:nvPr/>
        </p:nvSpPr>
        <p:spPr>
          <a:xfrm>
            <a:off x="2488625" y="2716625"/>
            <a:ext cx="417900" cy="360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4"/>
          <p:cNvSpPr/>
          <p:nvPr/>
        </p:nvSpPr>
        <p:spPr>
          <a:xfrm>
            <a:off x="4154100" y="2621625"/>
            <a:ext cx="417900" cy="360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4"/>
          <p:cNvSpPr/>
          <p:nvPr/>
        </p:nvSpPr>
        <p:spPr>
          <a:xfrm>
            <a:off x="5149075" y="2812450"/>
            <a:ext cx="417900" cy="360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4"/>
          <p:cNvSpPr/>
          <p:nvPr/>
        </p:nvSpPr>
        <p:spPr>
          <a:xfrm>
            <a:off x="6669300" y="4275675"/>
            <a:ext cx="417900" cy="360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5"/>
          <p:cNvSpPr txBox="1"/>
          <p:nvPr>
            <p:ph type="title"/>
          </p:nvPr>
        </p:nvSpPr>
        <p:spPr>
          <a:xfrm>
            <a:off x="457200" y="2518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Top 3 mislabelled count: </a:t>
            </a:r>
            <a:r>
              <a:rPr b="1" lang="en-US" sz="3080">
                <a:highlight>
                  <a:schemeClr val="accent6"/>
                </a:highlight>
              </a:rPr>
              <a:t>Model 1</a:t>
            </a:r>
            <a:endParaRPr b="1" sz="3759">
              <a:highlight>
                <a:schemeClr val="accent6"/>
              </a:highlight>
            </a:endParaRPr>
          </a:p>
        </p:txBody>
      </p:sp>
      <p:pic>
        <p:nvPicPr>
          <p:cNvPr id="501" name="Google Shape;501;p65"/>
          <p:cNvPicPr preferRelativeResize="0"/>
          <p:nvPr/>
        </p:nvPicPr>
        <p:blipFill>
          <a:blip r:embed="rId3">
            <a:alphaModFix/>
          </a:blip>
          <a:stretch>
            <a:fillRect/>
          </a:stretch>
        </p:blipFill>
        <p:spPr>
          <a:xfrm>
            <a:off x="1690000" y="932200"/>
            <a:ext cx="5925801" cy="59258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6"/>
          <p:cNvSpPr txBox="1"/>
          <p:nvPr>
            <p:ph type="title"/>
          </p:nvPr>
        </p:nvSpPr>
        <p:spPr>
          <a:xfrm>
            <a:off x="573450" y="154975"/>
            <a:ext cx="8229600" cy="60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t>Showing some misclassified images for label 30</a:t>
            </a:r>
            <a:endParaRPr sz="3080"/>
          </a:p>
        </p:txBody>
      </p:sp>
      <p:pic>
        <p:nvPicPr>
          <p:cNvPr id="507" name="Google Shape;507;p66"/>
          <p:cNvPicPr preferRelativeResize="0"/>
          <p:nvPr/>
        </p:nvPicPr>
        <p:blipFill>
          <a:blip r:embed="rId3">
            <a:alphaModFix/>
          </a:blip>
          <a:stretch>
            <a:fillRect/>
          </a:stretch>
        </p:blipFill>
        <p:spPr>
          <a:xfrm>
            <a:off x="1578550" y="857125"/>
            <a:ext cx="6219380" cy="5791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7"/>
          <p:cNvSpPr txBox="1"/>
          <p:nvPr>
            <p:ph type="title"/>
          </p:nvPr>
        </p:nvSpPr>
        <p:spPr>
          <a:xfrm>
            <a:off x="573450" y="154975"/>
            <a:ext cx="8229600" cy="60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t>Showing some misclassified images for label 8</a:t>
            </a:r>
            <a:endParaRPr sz="3080"/>
          </a:p>
        </p:txBody>
      </p:sp>
      <p:pic>
        <p:nvPicPr>
          <p:cNvPr id="513" name="Google Shape;513;p67"/>
          <p:cNvPicPr preferRelativeResize="0"/>
          <p:nvPr/>
        </p:nvPicPr>
        <p:blipFill>
          <a:blip r:embed="rId3">
            <a:alphaModFix/>
          </a:blip>
          <a:stretch>
            <a:fillRect/>
          </a:stretch>
        </p:blipFill>
        <p:spPr>
          <a:xfrm>
            <a:off x="1983575" y="761875"/>
            <a:ext cx="5763154" cy="59137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573450" y="154975"/>
            <a:ext cx="8229600" cy="60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t>Showing some misclassified images for label 22</a:t>
            </a:r>
            <a:endParaRPr sz="3080"/>
          </a:p>
        </p:txBody>
      </p:sp>
      <p:pic>
        <p:nvPicPr>
          <p:cNvPr id="519" name="Google Shape;519;p68"/>
          <p:cNvPicPr preferRelativeResize="0"/>
          <p:nvPr/>
        </p:nvPicPr>
        <p:blipFill>
          <a:blip r:embed="rId3">
            <a:alphaModFix/>
          </a:blip>
          <a:stretch>
            <a:fillRect/>
          </a:stretch>
        </p:blipFill>
        <p:spPr>
          <a:xfrm>
            <a:off x="1744450" y="761875"/>
            <a:ext cx="5474325" cy="6000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9"/>
          <p:cNvSpPr txBox="1"/>
          <p:nvPr>
            <p:ph type="title"/>
          </p:nvPr>
        </p:nvSpPr>
        <p:spPr>
          <a:xfrm>
            <a:off x="-46500" y="-76200"/>
            <a:ext cx="91029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Examine misclassified images: </a:t>
            </a:r>
            <a:r>
              <a:rPr b="1" lang="en-US" sz="3000">
                <a:highlight>
                  <a:schemeClr val="accent6"/>
                </a:highlight>
                <a:latin typeface="Courier New"/>
                <a:ea typeface="Courier New"/>
                <a:cs typeface="Courier New"/>
                <a:sym typeface="Courier New"/>
              </a:rPr>
              <a:t>Model 2</a:t>
            </a:r>
            <a:endParaRPr sz="3000">
              <a:highlight>
                <a:schemeClr val="accent6"/>
              </a:highlight>
              <a:latin typeface="Courier New"/>
              <a:ea typeface="Courier New"/>
              <a:cs typeface="Courier New"/>
              <a:sym typeface="Courier New"/>
            </a:endParaRPr>
          </a:p>
        </p:txBody>
      </p:sp>
      <p:sp>
        <p:nvSpPr>
          <p:cNvPr id="525" name="Google Shape;525;p69"/>
          <p:cNvSpPr txBox="1"/>
          <p:nvPr/>
        </p:nvSpPr>
        <p:spPr>
          <a:xfrm>
            <a:off x="2484800" y="5247975"/>
            <a:ext cx="46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Showing few misclassified images</a:t>
            </a:r>
            <a:endParaRPr sz="2000">
              <a:latin typeface="Calibri"/>
              <a:ea typeface="Calibri"/>
              <a:cs typeface="Calibri"/>
              <a:sym typeface="Calibri"/>
            </a:endParaRPr>
          </a:p>
        </p:txBody>
      </p:sp>
      <p:pic>
        <p:nvPicPr>
          <p:cNvPr id="526" name="Google Shape;526;p69"/>
          <p:cNvPicPr preferRelativeResize="0"/>
          <p:nvPr/>
        </p:nvPicPr>
        <p:blipFill>
          <a:blip r:embed="rId3">
            <a:alphaModFix/>
          </a:blip>
          <a:stretch>
            <a:fillRect/>
          </a:stretch>
        </p:blipFill>
        <p:spPr>
          <a:xfrm>
            <a:off x="698288" y="2517325"/>
            <a:ext cx="7747426" cy="2730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0"/>
          <p:cNvSpPr txBox="1"/>
          <p:nvPr>
            <p:ph type="title"/>
          </p:nvPr>
        </p:nvSpPr>
        <p:spPr>
          <a:xfrm>
            <a:off x="457200" y="204125"/>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No of misclassified images per label for </a:t>
            </a:r>
            <a:r>
              <a:rPr b="1" lang="en-US" sz="3000">
                <a:highlight>
                  <a:schemeClr val="accent6"/>
                </a:highlight>
                <a:latin typeface="Courier New"/>
                <a:ea typeface="Courier New"/>
                <a:cs typeface="Courier New"/>
                <a:sym typeface="Courier New"/>
              </a:rPr>
              <a:t>Model 2</a:t>
            </a:r>
            <a:endParaRPr sz="3080">
              <a:highlight>
                <a:schemeClr val="accent6"/>
              </a:highlight>
            </a:endParaRPr>
          </a:p>
        </p:txBody>
      </p:sp>
      <p:pic>
        <p:nvPicPr>
          <p:cNvPr id="532" name="Google Shape;532;p70"/>
          <p:cNvPicPr preferRelativeResize="0"/>
          <p:nvPr/>
        </p:nvPicPr>
        <p:blipFill>
          <a:blip r:embed="rId3">
            <a:alphaModFix/>
          </a:blip>
          <a:stretch>
            <a:fillRect/>
          </a:stretch>
        </p:blipFill>
        <p:spPr>
          <a:xfrm>
            <a:off x="357100" y="1620425"/>
            <a:ext cx="8429800" cy="49400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1"/>
          <p:cNvSpPr txBox="1"/>
          <p:nvPr>
            <p:ph type="title"/>
          </p:nvPr>
        </p:nvSpPr>
        <p:spPr>
          <a:xfrm>
            <a:off x="457200" y="405275"/>
            <a:ext cx="8229600" cy="389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Prediction accuracy per label for </a:t>
            </a:r>
            <a:r>
              <a:rPr b="1" lang="en-US" sz="3080">
                <a:highlight>
                  <a:schemeClr val="accent6"/>
                </a:highlight>
              </a:rPr>
              <a:t>Model 2</a:t>
            </a:r>
            <a:endParaRPr b="1" sz="3759">
              <a:highlight>
                <a:schemeClr val="accent6"/>
              </a:highlight>
            </a:endParaRPr>
          </a:p>
        </p:txBody>
      </p:sp>
      <p:pic>
        <p:nvPicPr>
          <p:cNvPr id="538" name="Google Shape;538;p71"/>
          <p:cNvPicPr preferRelativeResize="0"/>
          <p:nvPr/>
        </p:nvPicPr>
        <p:blipFill>
          <a:blip r:embed="rId3">
            <a:alphaModFix/>
          </a:blip>
          <a:stretch>
            <a:fillRect/>
          </a:stretch>
        </p:blipFill>
        <p:spPr>
          <a:xfrm>
            <a:off x="402550" y="1378275"/>
            <a:ext cx="8338876" cy="485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Experiment</a:t>
            </a:r>
            <a:endParaRPr>
              <a:highlight>
                <a:schemeClr val="accent6"/>
              </a:highlight>
            </a:endParaRPr>
          </a:p>
        </p:txBody>
      </p:sp>
      <p:sp>
        <p:nvSpPr>
          <p:cNvPr id="127" name="Google Shape;127;p18"/>
          <p:cNvSpPr txBox="1"/>
          <p:nvPr>
            <p:ph idx="1" type="body"/>
          </p:nvPr>
        </p:nvSpPr>
        <p:spPr>
          <a:xfrm>
            <a:off x="231325" y="1600200"/>
            <a:ext cx="8640600" cy="5053800"/>
          </a:xfrm>
          <a:prstGeom prst="rect">
            <a:avLst/>
          </a:prstGeom>
        </p:spPr>
        <p:txBody>
          <a:bodyPr anchorCtr="0" anchor="t" bIns="45700" lIns="91425" spcFirstLastPara="1" rIns="91425" wrap="square" tIns="45700">
            <a:normAutofit/>
          </a:bodyPr>
          <a:lstStyle/>
          <a:p>
            <a:pPr indent="-412750" lvl="0" marL="457200" rtl="0" algn="l">
              <a:lnSpc>
                <a:spcPct val="90000"/>
              </a:lnSpc>
              <a:spcBef>
                <a:spcPts val="360"/>
              </a:spcBef>
              <a:spcAft>
                <a:spcPts val="0"/>
              </a:spcAft>
              <a:buSzPts val="2900"/>
              <a:buFont typeface="Courier New"/>
              <a:buChar char="•"/>
            </a:pPr>
            <a:r>
              <a:rPr lang="en-US" sz="2900">
                <a:latin typeface="Courier New"/>
                <a:ea typeface="Courier New"/>
                <a:cs typeface="Courier New"/>
                <a:sym typeface="Courier New"/>
              </a:rPr>
              <a:t>To see the effect of increasing the number of layers in CNN models on plant health identification</a:t>
            </a:r>
            <a:endParaRPr sz="2900">
              <a:latin typeface="Courier New"/>
              <a:ea typeface="Courier New"/>
              <a:cs typeface="Courier New"/>
              <a:sym typeface="Courier New"/>
            </a:endParaRPr>
          </a:p>
          <a:p>
            <a:pPr indent="-412750" lvl="0" marL="457200" rtl="0" algn="l">
              <a:lnSpc>
                <a:spcPct val="90000"/>
              </a:lnSpc>
              <a:spcBef>
                <a:spcPts val="0"/>
              </a:spcBef>
              <a:spcAft>
                <a:spcPts val="0"/>
              </a:spcAft>
              <a:buSzPts val="2900"/>
              <a:buFont typeface="Courier New"/>
              <a:buChar char="•"/>
            </a:pPr>
            <a:r>
              <a:rPr lang="en-US" sz="2900">
                <a:latin typeface="Courier New"/>
                <a:ea typeface="Courier New"/>
                <a:cs typeface="Courier New"/>
                <a:sym typeface="Courier New"/>
              </a:rPr>
              <a:t>To see the effectiveness of transfer learning for this project</a:t>
            </a:r>
            <a:endParaRPr sz="2900">
              <a:latin typeface="Courier New"/>
              <a:ea typeface="Courier New"/>
              <a:cs typeface="Courier New"/>
              <a:sym typeface="Courier New"/>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2"/>
          <p:cNvSpPr txBox="1"/>
          <p:nvPr>
            <p:ph type="title"/>
          </p:nvPr>
        </p:nvSpPr>
        <p:spPr>
          <a:xfrm>
            <a:off x="457200" y="2518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Top 3 mislabelled count: </a:t>
            </a:r>
            <a:r>
              <a:rPr b="1" lang="en-US" sz="3080">
                <a:highlight>
                  <a:schemeClr val="accent6"/>
                </a:highlight>
              </a:rPr>
              <a:t>Model 2</a:t>
            </a:r>
            <a:endParaRPr b="1" sz="3759">
              <a:highlight>
                <a:schemeClr val="accent6"/>
              </a:highlight>
            </a:endParaRPr>
          </a:p>
        </p:txBody>
      </p:sp>
      <p:pic>
        <p:nvPicPr>
          <p:cNvPr id="544" name="Google Shape;544;p72"/>
          <p:cNvPicPr preferRelativeResize="0"/>
          <p:nvPr/>
        </p:nvPicPr>
        <p:blipFill>
          <a:blip r:embed="rId3">
            <a:alphaModFix/>
          </a:blip>
          <a:stretch>
            <a:fillRect/>
          </a:stretch>
        </p:blipFill>
        <p:spPr>
          <a:xfrm>
            <a:off x="1581150" y="1721425"/>
            <a:ext cx="6172200" cy="3009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3"/>
          <p:cNvSpPr txBox="1"/>
          <p:nvPr>
            <p:ph type="title"/>
          </p:nvPr>
        </p:nvSpPr>
        <p:spPr>
          <a:xfrm>
            <a:off x="573450" y="154975"/>
            <a:ext cx="8229600" cy="60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t>Showing some misclassified images for label 0</a:t>
            </a:r>
            <a:endParaRPr sz="3080"/>
          </a:p>
        </p:txBody>
      </p:sp>
      <p:pic>
        <p:nvPicPr>
          <p:cNvPr id="550" name="Google Shape;550;p73"/>
          <p:cNvPicPr preferRelativeResize="0"/>
          <p:nvPr/>
        </p:nvPicPr>
        <p:blipFill>
          <a:blip r:embed="rId3">
            <a:alphaModFix/>
          </a:blip>
          <a:stretch>
            <a:fillRect/>
          </a:stretch>
        </p:blipFill>
        <p:spPr>
          <a:xfrm>
            <a:off x="1932225" y="761875"/>
            <a:ext cx="5373025" cy="59451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4"/>
          <p:cNvSpPr txBox="1"/>
          <p:nvPr>
            <p:ph type="title"/>
          </p:nvPr>
        </p:nvSpPr>
        <p:spPr>
          <a:xfrm>
            <a:off x="573450" y="154975"/>
            <a:ext cx="8229600" cy="60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t>Showing some misclassified images for label 30</a:t>
            </a:r>
            <a:endParaRPr sz="3080"/>
          </a:p>
        </p:txBody>
      </p:sp>
      <p:pic>
        <p:nvPicPr>
          <p:cNvPr id="556" name="Google Shape;556;p74"/>
          <p:cNvPicPr preferRelativeResize="0"/>
          <p:nvPr/>
        </p:nvPicPr>
        <p:blipFill>
          <a:blip r:embed="rId3">
            <a:alphaModFix/>
          </a:blip>
          <a:stretch>
            <a:fillRect/>
          </a:stretch>
        </p:blipFill>
        <p:spPr>
          <a:xfrm>
            <a:off x="1498725" y="761875"/>
            <a:ext cx="6379051" cy="5968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5"/>
          <p:cNvSpPr txBox="1"/>
          <p:nvPr>
            <p:ph type="title"/>
          </p:nvPr>
        </p:nvSpPr>
        <p:spPr>
          <a:xfrm>
            <a:off x="-46500" y="-76200"/>
            <a:ext cx="91029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Examine misclassified images: </a:t>
            </a:r>
            <a:r>
              <a:rPr b="1" lang="en-US" sz="3000">
                <a:highlight>
                  <a:schemeClr val="accent6"/>
                </a:highlight>
                <a:latin typeface="Courier New"/>
                <a:ea typeface="Courier New"/>
                <a:cs typeface="Courier New"/>
                <a:sym typeface="Courier New"/>
              </a:rPr>
              <a:t>Model 3</a:t>
            </a:r>
            <a:r>
              <a:rPr lang="en-US" sz="3000">
                <a:highlight>
                  <a:schemeClr val="accent6"/>
                </a:highlight>
                <a:latin typeface="Courier New"/>
                <a:ea typeface="Courier New"/>
                <a:cs typeface="Courier New"/>
                <a:sym typeface="Courier New"/>
              </a:rPr>
              <a:t> </a:t>
            </a:r>
            <a:endParaRPr sz="3000">
              <a:highlight>
                <a:schemeClr val="accent6"/>
              </a:highlight>
              <a:latin typeface="Courier New"/>
              <a:ea typeface="Courier New"/>
              <a:cs typeface="Courier New"/>
              <a:sym typeface="Courier New"/>
            </a:endParaRPr>
          </a:p>
        </p:txBody>
      </p:sp>
      <p:sp>
        <p:nvSpPr>
          <p:cNvPr id="562" name="Google Shape;562;p75"/>
          <p:cNvSpPr txBox="1"/>
          <p:nvPr/>
        </p:nvSpPr>
        <p:spPr>
          <a:xfrm>
            <a:off x="2484800" y="5247975"/>
            <a:ext cx="46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Showing few misclassified images</a:t>
            </a:r>
            <a:endParaRPr sz="2000">
              <a:latin typeface="Calibri"/>
              <a:ea typeface="Calibri"/>
              <a:cs typeface="Calibri"/>
              <a:sym typeface="Calibri"/>
            </a:endParaRPr>
          </a:p>
        </p:txBody>
      </p:sp>
      <p:pic>
        <p:nvPicPr>
          <p:cNvPr id="563" name="Google Shape;563;p75"/>
          <p:cNvPicPr preferRelativeResize="0"/>
          <p:nvPr/>
        </p:nvPicPr>
        <p:blipFill>
          <a:blip r:embed="rId3">
            <a:alphaModFix/>
          </a:blip>
          <a:stretch>
            <a:fillRect/>
          </a:stretch>
        </p:blipFill>
        <p:spPr>
          <a:xfrm>
            <a:off x="370100" y="2313225"/>
            <a:ext cx="8274375" cy="2934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76"/>
          <p:cNvPicPr preferRelativeResize="0"/>
          <p:nvPr/>
        </p:nvPicPr>
        <p:blipFill>
          <a:blip r:embed="rId3">
            <a:alphaModFix/>
          </a:blip>
          <a:stretch>
            <a:fillRect/>
          </a:stretch>
        </p:blipFill>
        <p:spPr>
          <a:xfrm>
            <a:off x="152400" y="1676400"/>
            <a:ext cx="8839200" cy="4429084"/>
          </a:xfrm>
          <a:prstGeom prst="rect">
            <a:avLst/>
          </a:prstGeom>
          <a:noFill/>
          <a:ln>
            <a:noFill/>
          </a:ln>
        </p:spPr>
      </p:pic>
      <p:sp>
        <p:nvSpPr>
          <p:cNvPr id="569" name="Google Shape;569;p76"/>
          <p:cNvSpPr txBox="1"/>
          <p:nvPr>
            <p:ph type="title"/>
          </p:nvPr>
        </p:nvSpPr>
        <p:spPr>
          <a:xfrm>
            <a:off x="0" y="152400"/>
            <a:ext cx="91893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No of misclassified images per label for </a:t>
            </a:r>
            <a:r>
              <a:rPr b="1" lang="en-US" sz="3000">
                <a:highlight>
                  <a:schemeClr val="accent6"/>
                </a:highlight>
                <a:latin typeface="Courier New"/>
                <a:ea typeface="Courier New"/>
                <a:cs typeface="Courier New"/>
                <a:sym typeface="Courier New"/>
              </a:rPr>
              <a:t>Model 3</a:t>
            </a:r>
            <a:endParaRPr b="1" sz="3000">
              <a:highlight>
                <a:schemeClr val="accent6"/>
              </a:highlight>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7"/>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Prediction accuracy per label for </a:t>
            </a:r>
            <a:r>
              <a:rPr b="1" lang="en-US" sz="3080">
                <a:highlight>
                  <a:schemeClr val="accent6"/>
                </a:highlight>
              </a:rPr>
              <a:t>Model 3</a:t>
            </a:r>
            <a:r>
              <a:rPr lang="en-US" sz="3759">
                <a:highlight>
                  <a:schemeClr val="accent6"/>
                </a:highlight>
              </a:rPr>
              <a:t> </a:t>
            </a:r>
            <a:endParaRPr sz="3759">
              <a:highlight>
                <a:schemeClr val="accent6"/>
              </a:highlight>
            </a:endParaRPr>
          </a:p>
        </p:txBody>
      </p:sp>
      <p:pic>
        <p:nvPicPr>
          <p:cNvPr id="575" name="Google Shape;575;p77"/>
          <p:cNvPicPr preferRelativeResize="0"/>
          <p:nvPr/>
        </p:nvPicPr>
        <p:blipFill>
          <a:blip r:embed="rId3">
            <a:alphaModFix/>
          </a:blip>
          <a:stretch>
            <a:fillRect/>
          </a:stretch>
        </p:blipFill>
        <p:spPr>
          <a:xfrm>
            <a:off x="107313" y="947050"/>
            <a:ext cx="8929375" cy="5230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8"/>
          <p:cNvSpPr txBox="1"/>
          <p:nvPr>
            <p:ph type="title"/>
          </p:nvPr>
        </p:nvSpPr>
        <p:spPr>
          <a:xfrm>
            <a:off x="457200" y="2518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Top 3 mislabelled count: </a:t>
            </a:r>
            <a:r>
              <a:rPr b="1" lang="en-US" sz="3080">
                <a:highlight>
                  <a:schemeClr val="accent6"/>
                </a:highlight>
              </a:rPr>
              <a:t>Model 3</a:t>
            </a:r>
            <a:endParaRPr b="1" sz="3759">
              <a:highlight>
                <a:schemeClr val="accent6"/>
              </a:highlight>
            </a:endParaRPr>
          </a:p>
        </p:txBody>
      </p:sp>
      <p:pic>
        <p:nvPicPr>
          <p:cNvPr id="581" name="Google Shape;581;p78"/>
          <p:cNvPicPr preferRelativeResize="0"/>
          <p:nvPr/>
        </p:nvPicPr>
        <p:blipFill>
          <a:blip r:embed="rId3">
            <a:alphaModFix/>
          </a:blip>
          <a:stretch>
            <a:fillRect/>
          </a:stretch>
        </p:blipFill>
        <p:spPr>
          <a:xfrm>
            <a:off x="614350" y="2567800"/>
            <a:ext cx="7915275" cy="1438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9"/>
          <p:cNvSpPr txBox="1"/>
          <p:nvPr>
            <p:ph type="title"/>
          </p:nvPr>
        </p:nvSpPr>
        <p:spPr>
          <a:xfrm>
            <a:off x="573450" y="154975"/>
            <a:ext cx="8229600" cy="60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t>Showing some misclassified images for label 8</a:t>
            </a:r>
            <a:endParaRPr sz="3080"/>
          </a:p>
        </p:txBody>
      </p:sp>
      <p:pic>
        <p:nvPicPr>
          <p:cNvPr id="587" name="Google Shape;587;p79"/>
          <p:cNvPicPr preferRelativeResize="0"/>
          <p:nvPr/>
        </p:nvPicPr>
        <p:blipFill>
          <a:blip r:embed="rId3">
            <a:alphaModFix/>
          </a:blip>
          <a:stretch>
            <a:fillRect/>
          </a:stretch>
        </p:blipFill>
        <p:spPr>
          <a:xfrm>
            <a:off x="2730700" y="696550"/>
            <a:ext cx="3682592" cy="6161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Result </a:t>
            </a:r>
            <a:r>
              <a:rPr lang="en-US">
                <a:highlight>
                  <a:schemeClr val="accent6"/>
                </a:highlight>
              </a:rPr>
              <a:t>Summary</a:t>
            </a:r>
            <a:endParaRPr>
              <a:highlight>
                <a:schemeClr val="accent6"/>
              </a:highlight>
            </a:endParaRPr>
          </a:p>
        </p:txBody>
      </p:sp>
      <p:sp>
        <p:nvSpPr>
          <p:cNvPr id="594" name="Google Shape;594;p8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graphicFrame>
        <p:nvGraphicFramePr>
          <p:cNvPr id="595" name="Google Shape;595;p80"/>
          <p:cNvGraphicFramePr/>
          <p:nvPr/>
        </p:nvGraphicFramePr>
        <p:xfrm>
          <a:off x="170100" y="2857500"/>
          <a:ext cx="3000000" cy="3000000"/>
        </p:xfrm>
        <a:graphic>
          <a:graphicData uri="http://schemas.openxmlformats.org/drawingml/2006/table">
            <a:tbl>
              <a:tblPr>
                <a:noFill/>
                <a:tableStyleId>{0A3599A2-2F3C-438D-B7C3-0190031C4677}</a:tableStyleId>
              </a:tblPr>
              <a:tblGrid>
                <a:gridCol w="2183950"/>
                <a:gridCol w="2183950"/>
                <a:gridCol w="2183950"/>
                <a:gridCol w="218395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rPr b="1" lang="en-US">
                          <a:solidFill>
                            <a:schemeClr val="lt1"/>
                          </a:solidFill>
                          <a:highlight>
                            <a:srgbClr val="38761D"/>
                          </a:highlight>
                        </a:rPr>
                        <a:t>Model 1</a:t>
                      </a:r>
                      <a:endParaRPr b="1">
                        <a:solidFill>
                          <a:schemeClr val="lt1"/>
                        </a:solidFill>
                        <a:highlight>
                          <a:srgbClr val="38761D"/>
                        </a:highlight>
                      </a:endParaRPr>
                    </a:p>
                  </a:txBody>
                  <a:tcPr marT="91425" marB="91425" marR="91425" marL="91425"/>
                </a:tc>
                <a:tc>
                  <a:txBody>
                    <a:bodyPr/>
                    <a:lstStyle/>
                    <a:p>
                      <a:pPr indent="0" lvl="0" marL="0" rtl="0" algn="l">
                        <a:spcBef>
                          <a:spcPts val="0"/>
                        </a:spcBef>
                        <a:spcAft>
                          <a:spcPts val="0"/>
                        </a:spcAft>
                        <a:buNone/>
                      </a:pPr>
                      <a:r>
                        <a:rPr b="1" lang="en-US">
                          <a:solidFill>
                            <a:schemeClr val="lt1"/>
                          </a:solidFill>
                          <a:highlight>
                            <a:srgbClr val="38761D"/>
                          </a:highlight>
                        </a:rPr>
                        <a:t>Model 2</a:t>
                      </a:r>
                      <a:endParaRPr b="1">
                        <a:solidFill>
                          <a:schemeClr val="lt1"/>
                        </a:solidFill>
                        <a:highlight>
                          <a:srgbClr val="38761D"/>
                        </a:highlight>
                      </a:endParaRPr>
                    </a:p>
                  </a:txBody>
                  <a:tcPr marT="91425" marB="91425" marR="91425" marL="91425"/>
                </a:tc>
                <a:tc>
                  <a:txBody>
                    <a:bodyPr/>
                    <a:lstStyle/>
                    <a:p>
                      <a:pPr indent="0" lvl="0" marL="0" rtl="0" algn="l">
                        <a:spcBef>
                          <a:spcPts val="0"/>
                        </a:spcBef>
                        <a:spcAft>
                          <a:spcPts val="0"/>
                        </a:spcAft>
                        <a:buNone/>
                      </a:pPr>
                      <a:r>
                        <a:rPr b="1" lang="en-US">
                          <a:solidFill>
                            <a:schemeClr val="lt1"/>
                          </a:solidFill>
                          <a:highlight>
                            <a:srgbClr val="38761D"/>
                          </a:highlight>
                        </a:rPr>
                        <a:t>Model 3</a:t>
                      </a:r>
                      <a:endParaRPr b="1">
                        <a:solidFill>
                          <a:schemeClr val="lt1"/>
                        </a:solidFill>
                        <a:highlight>
                          <a:srgbClr val="38761D"/>
                        </a:highlight>
                      </a:endParaRPr>
                    </a:p>
                  </a:txBody>
                  <a:tcPr marT="91425" marB="91425" marR="91425" marL="91425"/>
                </a:tc>
              </a:tr>
              <a:tr h="381000">
                <a:tc>
                  <a:txBody>
                    <a:bodyPr/>
                    <a:lstStyle/>
                    <a:p>
                      <a:pPr indent="0" lvl="0" marL="0" rtl="0" algn="l">
                        <a:spcBef>
                          <a:spcPts val="0"/>
                        </a:spcBef>
                        <a:spcAft>
                          <a:spcPts val="0"/>
                        </a:spcAft>
                        <a:buNone/>
                      </a:pPr>
                      <a:r>
                        <a:rPr b="1" lang="en-US">
                          <a:solidFill>
                            <a:schemeClr val="lt1"/>
                          </a:solidFill>
                          <a:highlight>
                            <a:srgbClr val="38761D"/>
                          </a:highlight>
                        </a:rPr>
                        <a:t>Number of Layers</a:t>
                      </a:r>
                      <a:endParaRPr b="1">
                        <a:solidFill>
                          <a:schemeClr val="lt1"/>
                        </a:solidFill>
                        <a:highlight>
                          <a:srgbClr val="38761D"/>
                        </a:highlight>
                      </a:endParaRPr>
                    </a:p>
                  </a:txBody>
                  <a:tcPr marT="91425" marB="91425" marR="91425" marL="91425"/>
                </a:tc>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7</a:t>
                      </a:r>
                      <a:endParaRPr/>
                    </a:p>
                  </a:txBody>
                  <a:tcPr marT="91425" marB="91425" marR="91425" marL="91425"/>
                </a:tc>
              </a:tr>
              <a:tr h="381000">
                <a:tc>
                  <a:txBody>
                    <a:bodyPr/>
                    <a:lstStyle/>
                    <a:p>
                      <a:pPr indent="0" lvl="0" marL="0" rtl="0" algn="l">
                        <a:spcBef>
                          <a:spcPts val="0"/>
                        </a:spcBef>
                        <a:spcAft>
                          <a:spcPts val="0"/>
                        </a:spcAft>
                        <a:buNone/>
                      </a:pPr>
                      <a:r>
                        <a:rPr b="1" lang="en-US">
                          <a:solidFill>
                            <a:schemeClr val="lt1"/>
                          </a:solidFill>
                          <a:highlight>
                            <a:srgbClr val="38761D"/>
                          </a:highlight>
                        </a:rPr>
                        <a:t>Accuracy</a:t>
                      </a:r>
                      <a:endParaRPr b="1">
                        <a:solidFill>
                          <a:schemeClr val="lt1"/>
                        </a:solidFill>
                        <a:highlight>
                          <a:srgbClr val="38761D"/>
                        </a:highlight>
                      </a:endParaRPr>
                    </a:p>
                  </a:txBody>
                  <a:tcPr marT="91425" marB="91425" marR="91425" marL="91425"/>
                </a:tc>
                <a:tc>
                  <a:txBody>
                    <a:bodyPr/>
                    <a:lstStyle/>
                    <a:p>
                      <a:pPr indent="0" lvl="0" marL="0" rtl="0" algn="l">
                        <a:spcBef>
                          <a:spcPts val="0"/>
                        </a:spcBef>
                        <a:spcAft>
                          <a:spcPts val="0"/>
                        </a:spcAft>
                        <a:buNone/>
                      </a:pPr>
                      <a:r>
                        <a:rPr lang="en-US"/>
                        <a:t>84.14</a:t>
                      </a:r>
                      <a:endParaRPr/>
                    </a:p>
                  </a:txBody>
                  <a:tcPr marT="91425" marB="91425" marR="91425" marL="91425"/>
                </a:tc>
                <a:tc>
                  <a:txBody>
                    <a:bodyPr/>
                    <a:lstStyle/>
                    <a:p>
                      <a:pPr indent="0" lvl="0" marL="0" rtl="0" algn="l">
                        <a:spcBef>
                          <a:spcPts val="0"/>
                        </a:spcBef>
                        <a:spcAft>
                          <a:spcPts val="0"/>
                        </a:spcAft>
                        <a:buNone/>
                      </a:pPr>
                      <a:r>
                        <a:rPr lang="en-US"/>
                        <a:t>92.24</a:t>
                      </a:r>
                      <a:endParaRPr/>
                    </a:p>
                  </a:txBody>
                  <a:tcPr marT="91425" marB="91425" marR="91425" marL="91425"/>
                </a:tc>
                <a:tc>
                  <a:txBody>
                    <a:bodyPr/>
                    <a:lstStyle/>
                    <a:p>
                      <a:pPr indent="0" lvl="0" marL="0" rtl="0" algn="l">
                        <a:spcBef>
                          <a:spcPts val="0"/>
                        </a:spcBef>
                        <a:spcAft>
                          <a:spcPts val="0"/>
                        </a:spcAft>
                        <a:buNone/>
                      </a:pPr>
                      <a:r>
                        <a:rPr lang="en-US"/>
                        <a:t>96.66</a:t>
                      </a:r>
                      <a:endParaRPr/>
                    </a:p>
                  </a:txBody>
                  <a:tcPr marT="91425" marB="91425" marR="91425" marL="91425"/>
                </a:tc>
              </a:tr>
              <a:tr h="381000">
                <a:tc>
                  <a:txBody>
                    <a:bodyPr/>
                    <a:lstStyle/>
                    <a:p>
                      <a:pPr indent="0" lvl="0" marL="0" rtl="0" algn="l">
                        <a:spcBef>
                          <a:spcPts val="0"/>
                        </a:spcBef>
                        <a:spcAft>
                          <a:spcPts val="0"/>
                        </a:spcAft>
                        <a:buNone/>
                      </a:pPr>
                      <a:r>
                        <a:rPr b="1" lang="en-US">
                          <a:solidFill>
                            <a:schemeClr val="lt1"/>
                          </a:solidFill>
                          <a:highlight>
                            <a:srgbClr val="38761D"/>
                          </a:highlight>
                        </a:rPr>
                        <a:t>Total Misclassifications</a:t>
                      </a:r>
                      <a:endParaRPr b="1">
                        <a:solidFill>
                          <a:schemeClr val="lt1"/>
                        </a:solidFill>
                        <a:highlight>
                          <a:srgbClr val="38761D"/>
                        </a:highlight>
                      </a:endParaRPr>
                    </a:p>
                  </a:txBody>
                  <a:tcPr marT="91425" marB="91425" marR="91425" marL="91425"/>
                </a:tc>
                <a:tc>
                  <a:txBody>
                    <a:bodyPr/>
                    <a:lstStyle/>
                    <a:p>
                      <a:pPr indent="0" lvl="0" marL="0" rtl="0" algn="l">
                        <a:spcBef>
                          <a:spcPts val="0"/>
                        </a:spcBef>
                        <a:spcAft>
                          <a:spcPts val="0"/>
                        </a:spcAft>
                        <a:buNone/>
                      </a:pPr>
                      <a:r>
                        <a:rPr lang="en-US"/>
                        <a:t>1586</a:t>
                      </a:r>
                      <a:endParaRPr/>
                    </a:p>
                  </a:txBody>
                  <a:tcPr marT="91425" marB="91425" marR="91425" marL="91425"/>
                </a:tc>
                <a:tc>
                  <a:txBody>
                    <a:bodyPr/>
                    <a:lstStyle/>
                    <a:p>
                      <a:pPr indent="0" lvl="0" marL="0" rtl="0" algn="l">
                        <a:spcBef>
                          <a:spcPts val="0"/>
                        </a:spcBef>
                        <a:spcAft>
                          <a:spcPts val="0"/>
                        </a:spcAft>
                        <a:buNone/>
                      </a:pPr>
                      <a:r>
                        <a:rPr lang="en-US"/>
                        <a:t>776</a:t>
                      </a:r>
                      <a:endParaRPr/>
                    </a:p>
                  </a:txBody>
                  <a:tcPr marT="91425" marB="91425" marR="91425" marL="91425"/>
                </a:tc>
                <a:tc>
                  <a:txBody>
                    <a:bodyPr/>
                    <a:lstStyle/>
                    <a:p>
                      <a:pPr indent="0" lvl="0" marL="0" rtl="0" algn="l">
                        <a:spcBef>
                          <a:spcPts val="0"/>
                        </a:spcBef>
                        <a:spcAft>
                          <a:spcPts val="0"/>
                        </a:spcAft>
                        <a:buNone/>
                      </a:pPr>
                      <a:r>
                        <a:rPr lang="en-US"/>
                        <a:t>334</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1"/>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highlight>
                  <a:schemeClr val="accent6"/>
                </a:highlight>
              </a:rPr>
              <a:t>7) Transfer Learning</a:t>
            </a:r>
            <a:endParaRPr>
              <a:highlight>
                <a:schemeClr val="accent6"/>
              </a:highlight>
            </a:endParaRPr>
          </a:p>
        </p:txBody>
      </p:sp>
      <p:sp>
        <p:nvSpPr>
          <p:cNvPr id="602" name="Google Shape;602;p81"/>
          <p:cNvSpPr txBox="1"/>
          <p:nvPr>
            <p:ph idx="1" type="body"/>
          </p:nvPr>
        </p:nvSpPr>
        <p:spPr>
          <a:xfrm>
            <a:off x="722313" y="2906713"/>
            <a:ext cx="77724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482600" lvl="0" marL="457200" rtl="0" algn="l">
              <a:spcBef>
                <a:spcPts val="0"/>
              </a:spcBef>
              <a:spcAft>
                <a:spcPts val="0"/>
              </a:spcAft>
              <a:buSzPts val="4000"/>
              <a:buAutoNum type="arabicParenR"/>
            </a:pPr>
            <a:r>
              <a:rPr lang="en-US">
                <a:highlight>
                  <a:schemeClr val="accent6"/>
                </a:highlight>
              </a:rPr>
              <a:t>Extract, Transform, Load (ETL)</a:t>
            </a:r>
            <a:endParaRPr>
              <a:highlight>
                <a:schemeClr val="accent6"/>
              </a:highlight>
            </a:endParaRPr>
          </a:p>
          <a:p>
            <a:pPr indent="0" lvl="0" marL="0" rtl="0" algn="l">
              <a:spcBef>
                <a:spcPts val="0"/>
              </a:spcBef>
              <a:spcAft>
                <a:spcPts val="0"/>
              </a:spcAft>
              <a:buNone/>
            </a:pPr>
            <a:r>
              <a:t/>
            </a:r>
            <a:endParaRPr>
              <a:highlight>
                <a:schemeClr val="accent6"/>
              </a:highlight>
            </a:endParaRPr>
          </a:p>
        </p:txBody>
      </p:sp>
      <p:sp>
        <p:nvSpPr>
          <p:cNvPr id="134" name="Google Shape;134;p19"/>
          <p:cNvSpPr txBox="1"/>
          <p:nvPr>
            <p:ph idx="1" type="body"/>
          </p:nvPr>
        </p:nvSpPr>
        <p:spPr>
          <a:xfrm>
            <a:off x="722313" y="2906713"/>
            <a:ext cx="77724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2"/>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Transfer Learning: </a:t>
            </a:r>
            <a:r>
              <a:rPr b="1" lang="en-US" sz="3080">
                <a:highlight>
                  <a:schemeClr val="accent6"/>
                </a:highlight>
              </a:rPr>
              <a:t>Alexnet</a:t>
            </a:r>
            <a:r>
              <a:rPr b="1" lang="en-US" sz="3759">
                <a:highlight>
                  <a:schemeClr val="accent6"/>
                </a:highlight>
              </a:rPr>
              <a:t> </a:t>
            </a:r>
            <a:endParaRPr b="1" sz="3759">
              <a:highlight>
                <a:schemeClr val="accent6"/>
              </a:highlight>
            </a:endParaRPr>
          </a:p>
        </p:txBody>
      </p:sp>
      <p:pic>
        <p:nvPicPr>
          <p:cNvPr id="608" name="Google Shape;608;p82"/>
          <p:cNvPicPr preferRelativeResize="0"/>
          <p:nvPr/>
        </p:nvPicPr>
        <p:blipFill>
          <a:blip r:embed="rId3">
            <a:alphaModFix/>
          </a:blip>
          <a:stretch>
            <a:fillRect/>
          </a:stretch>
        </p:blipFill>
        <p:spPr>
          <a:xfrm>
            <a:off x="2484675" y="1019163"/>
            <a:ext cx="4174641" cy="4510000"/>
          </a:xfrm>
          <a:prstGeom prst="rect">
            <a:avLst/>
          </a:prstGeom>
          <a:noFill/>
          <a:ln>
            <a:noFill/>
          </a:ln>
        </p:spPr>
      </p:pic>
      <p:pic>
        <p:nvPicPr>
          <p:cNvPr id="609" name="Google Shape;609;p82"/>
          <p:cNvPicPr preferRelativeResize="0"/>
          <p:nvPr/>
        </p:nvPicPr>
        <p:blipFill>
          <a:blip r:embed="rId4">
            <a:alphaModFix/>
          </a:blip>
          <a:stretch>
            <a:fillRect/>
          </a:stretch>
        </p:blipFill>
        <p:spPr>
          <a:xfrm>
            <a:off x="1109975" y="5340025"/>
            <a:ext cx="6686226" cy="1397450"/>
          </a:xfrm>
          <a:prstGeom prst="rect">
            <a:avLst/>
          </a:prstGeom>
          <a:noFill/>
          <a:ln>
            <a:noFill/>
          </a:ln>
        </p:spPr>
      </p:pic>
      <p:pic>
        <p:nvPicPr>
          <p:cNvPr id="610" name="Google Shape;610;p82"/>
          <p:cNvPicPr preferRelativeResize="0"/>
          <p:nvPr/>
        </p:nvPicPr>
        <p:blipFill>
          <a:blip r:embed="rId5">
            <a:alphaModFix/>
          </a:blip>
          <a:stretch>
            <a:fillRect/>
          </a:stretch>
        </p:blipFill>
        <p:spPr>
          <a:xfrm>
            <a:off x="1480475" y="761988"/>
            <a:ext cx="6400800" cy="257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3"/>
          <p:cNvSpPr txBox="1"/>
          <p:nvPr>
            <p:ph type="title"/>
          </p:nvPr>
        </p:nvSpPr>
        <p:spPr>
          <a:xfrm>
            <a:off x="-76200" y="86050"/>
            <a:ext cx="94404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Plotting loss, accuracy and training time: </a:t>
            </a:r>
            <a:r>
              <a:rPr b="1" lang="en-US" sz="3000">
                <a:highlight>
                  <a:schemeClr val="accent6"/>
                </a:highlight>
                <a:latin typeface="Courier New"/>
                <a:ea typeface="Courier New"/>
                <a:cs typeface="Courier New"/>
                <a:sym typeface="Courier New"/>
              </a:rPr>
              <a:t>Alexnet</a:t>
            </a:r>
            <a:endParaRPr b="1" sz="3000">
              <a:highlight>
                <a:schemeClr val="accent6"/>
              </a:highlight>
              <a:latin typeface="Courier New"/>
              <a:ea typeface="Courier New"/>
              <a:cs typeface="Courier New"/>
              <a:sym typeface="Courier New"/>
            </a:endParaRPr>
          </a:p>
        </p:txBody>
      </p:sp>
      <p:sp>
        <p:nvSpPr>
          <p:cNvPr id="616" name="Google Shape;616;p83"/>
          <p:cNvSpPr txBox="1"/>
          <p:nvPr/>
        </p:nvSpPr>
        <p:spPr>
          <a:xfrm rot="-5400000">
            <a:off x="-281925" y="2234275"/>
            <a:ext cx="96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Loss Plot</a:t>
            </a:r>
            <a:endParaRPr b="1" sz="1100">
              <a:highlight>
                <a:schemeClr val="accent6"/>
              </a:highlight>
              <a:latin typeface="Courier New"/>
              <a:ea typeface="Courier New"/>
              <a:cs typeface="Courier New"/>
              <a:sym typeface="Courier New"/>
            </a:endParaRPr>
          </a:p>
        </p:txBody>
      </p:sp>
      <p:cxnSp>
        <p:nvCxnSpPr>
          <p:cNvPr id="617" name="Google Shape;617;p83"/>
          <p:cNvCxnSpPr/>
          <p:nvPr/>
        </p:nvCxnSpPr>
        <p:spPr>
          <a:xfrm>
            <a:off x="414675" y="1272525"/>
            <a:ext cx="9600" cy="2379900"/>
          </a:xfrm>
          <a:prstGeom prst="straightConnector1">
            <a:avLst/>
          </a:prstGeom>
          <a:noFill/>
          <a:ln cap="flat" cmpd="sng" w="9525">
            <a:solidFill>
              <a:schemeClr val="dk2"/>
            </a:solidFill>
            <a:prstDash val="solid"/>
            <a:round/>
            <a:headEnd len="med" w="med" type="none"/>
            <a:tailEnd len="med" w="med" type="none"/>
          </a:ln>
        </p:spPr>
      </p:cxnSp>
      <p:sp>
        <p:nvSpPr>
          <p:cNvPr id="618" name="Google Shape;618;p83"/>
          <p:cNvSpPr txBox="1"/>
          <p:nvPr/>
        </p:nvSpPr>
        <p:spPr>
          <a:xfrm rot="-5400000">
            <a:off x="4194300" y="1987007"/>
            <a:ext cx="149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Accuracy Plot</a:t>
            </a:r>
            <a:endParaRPr b="1" sz="1100">
              <a:highlight>
                <a:schemeClr val="accent6"/>
              </a:highlight>
              <a:latin typeface="Courier New"/>
              <a:ea typeface="Courier New"/>
              <a:cs typeface="Courier New"/>
              <a:sym typeface="Courier New"/>
            </a:endParaRPr>
          </a:p>
        </p:txBody>
      </p:sp>
      <p:cxnSp>
        <p:nvCxnSpPr>
          <p:cNvPr id="619" name="Google Shape;619;p83"/>
          <p:cNvCxnSpPr/>
          <p:nvPr/>
        </p:nvCxnSpPr>
        <p:spPr>
          <a:xfrm>
            <a:off x="5153550" y="1287888"/>
            <a:ext cx="9600" cy="23799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83"/>
          <p:cNvSpPr txBox="1"/>
          <p:nvPr/>
        </p:nvSpPr>
        <p:spPr>
          <a:xfrm rot="-5400000">
            <a:off x="1451050" y="4984972"/>
            <a:ext cx="222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Training Time Plot</a:t>
            </a:r>
            <a:endParaRPr b="1" sz="1100">
              <a:highlight>
                <a:schemeClr val="accent6"/>
              </a:highlight>
              <a:latin typeface="Courier New"/>
              <a:ea typeface="Courier New"/>
              <a:cs typeface="Courier New"/>
              <a:sym typeface="Courier New"/>
            </a:endParaRPr>
          </a:p>
        </p:txBody>
      </p:sp>
      <p:cxnSp>
        <p:nvCxnSpPr>
          <p:cNvPr id="621" name="Google Shape;621;p83"/>
          <p:cNvCxnSpPr/>
          <p:nvPr/>
        </p:nvCxnSpPr>
        <p:spPr>
          <a:xfrm>
            <a:off x="2743000" y="4351813"/>
            <a:ext cx="9600" cy="2379900"/>
          </a:xfrm>
          <a:prstGeom prst="straightConnector1">
            <a:avLst/>
          </a:prstGeom>
          <a:noFill/>
          <a:ln cap="flat" cmpd="sng" w="9525">
            <a:solidFill>
              <a:schemeClr val="dk2"/>
            </a:solidFill>
            <a:prstDash val="solid"/>
            <a:round/>
            <a:headEnd len="med" w="med" type="none"/>
            <a:tailEnd len="med" w="med" type="none"/>
          </a:ln>
        </p:spPr>
      </p:cxnSp>
      <p:pic>
        <p:nvPicPr>
          <p:cNvPr id="622" name="Google Shape;622;p83"/>
          <p:cNvPicPr preferRelativeResize="0"/>
          <p:nvPr/>
        </p:nvPicPr>
        <p:blipFill>
          <a:blip r:embed="rId3">
            <a:alphaModFix/>
          </a:blip>
          <a:stretch>
            <a:fillRect/>
          </a:stretch>
        </p:blipFill>
        <p:spPr>
          <a:xfrm>
            <a:off x="460875" y="1106763"/>
            <a:ext cx="4033875" cy="2749993"/>
          </a:xfrm>
          <a:prstGeom prst="rect">
            <a:avLst/>
          </a:prstGeom>
          <a:noFill/>
          <a:ln>
            <a:noFill/>
          </a:ln>
        </p:spPr>
      </p:pic>
      <p:pic>
        <p:nvPicPr>
          <p:cNvPr id="623" name="Google Shape;623;p83"/>
          <p:cNvPicPr preferRelativeResize="0"/>
          <p:nvPr/>
        </p:nvPicPr>
        <p:blipFill>
          <a:blip r:embed="rId4">
            <a:alphaModFix/>
          </a:blip>
          <a:stretch>
            <a:fillRect/>
          </a:stretch>
        </p:blipFill>
        <p:spPr>
          <a:xfrm>
            <a:off x="5199750" y="1106775"/>
            <a:ext cx="3676050" cy="2486740"/>
          </a:xfrm>
          <a:prstGeom prst="rect">
            <a:avLst/>
          </a:prstGeom>
          <a:noFill/>
          <a:ln>
            <a:noFill/>
          </a:ln>
        </p:spPr>
      </p:pic>
      <p:pic>
        <p:nvPicPr>
          <p:cNvPr id="624" name="Google Shape;624;p83"/>
          <p:cNvPicPr preferRelativeResize="0"/>
          <p:nvPr/>
        </p:nvPicPr>
        <p:blipFill>
          <a:blip r:embed="rId5">
            <a:alphaModFix/>
          </a:blip>
          <a:stretch>
            <a:fillRect/>
          </a:stretch>
        </p:blipFill>
        <p:spPr>
          <a:xfrm>
            <a:off x="2823800" y="4047013"/>
            <a:ext cx="4344450" cy="281731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4"/>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Transfer Learning: </a:t>
            </a:r>
            <a:r>
              <a:rPr b="1" lang="en-US" sz="3080">
                <a:highlight>
                  <a:schemeClr val="accent6"/>
                </a:highlight>
              </a:rPr>
              <a:t>Resnet</a:t>
            </a:r>
            <a:r>
              <a:rPr b="1" lang="en-US" sz="3759">
                <a:highlight>
                  <a:schemeClr val="accent6"/>
                </a:highlight>
              </a:rPr>
              <a:t> </a:t>
            </a:r>
            <a:endParaRPr b="1" sz="3759">
              <a:highlight>
                <a:schemeClr val="accent6"/>
              </a:highlight>
            </a:endParaRPr>
          </a:p>
        </p:txBody>
      </p:sp>
      <p:pic>
        <p:nvPicPr>
          <p:cNvPr id="630" name="Google Shape;630;p84"/>
          <p:cNvPicPr preferRelativeResize="0"/>
          <p:nvPr/>
        </p:nvPicPr>
        <p:blipFill>
          <a:blip r:embed="rId3">
            <a:alphaModFix/>
          </a:blip>
          <a:stretch>
            <a:fillRect/>
          </a:stretch>
        </p:blipFill>
        <p:spPr>
          <a:xfrm>
            <a:off x="988025" y="1379350"/>
            <a:ext cx="6858001" cy="4316275"/>
          </a:xfrm>
          <a:prstGeom prst="rect">
            <a:avLst/>
          </a:prstGeom>
          <a:noFill/>
          <a:ln>
            <a:noFill/>
          </a:ln>
        </p:spPr>
      </p:pic>
      <p:pic>
        <p:nvPicPr>
          <p:cNvPr id="631" name="Google Shape;631;p84"/>
          <p:cNvPicPr preferRelativeResize="0"/>
          <p:nvPr/>
        </p:nvPicPr>
        <p:blipFill>
          <a:blip r:embed="rId4">
            <a:alphaModFix/>
          </a:blip>
          <a:stretch>
            <a:fillRect/>
          </a:stretch>
        </p:blipFill>
        <p:spPr>
          <a:xfrm>
            <a:off x="1197575" y="1160275"/>
            <a:ext cx="6438900" cy="219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5"/>
          <p:cNvSpPr txBox="1"/>
          <p:nvPr>
            <p:ph type="title"/>
          </p:nvPr>
        </p:nvSpPr>
        <p:spPr>
          <a:xfrm>
            <a:off x="-76200" y="86050"/>
            <a:ext cx="94404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Plotting loss, accuracy and training time: </a:t>
            </a:r>
            <a:r>
              <a:rPr b="1" lang="en-US" sz="3000">
                <a:highlight>
                  <a:schemeClr val="accent6"/>
                </a:highlight>
                <a:latin typeface="Courier New"/>
                <a:ea typeface="Courier New"/>
                <a:cs typeface="Courier New"/>
                <a:sym typeface="Courier New"/>
              </a:rPr>
              <a:t>Resnet</a:t>
            </a:r>
            <a:endParaRPr b="1" sz="3000">
              <a:highlight>
                <a:schemeClr val="accent6"/>
              </a:highlight>
              <a:latin typeface="Courier New"/>
              <a:ea typeface="Courier New"/>
              <a:cs typeface="Courier New"/>
              <a:sym typeface="Courier New"/>
            </a:endParaRPr>
          </a:p>
        </p:txBody>
      </p:sp>
      <p:sp>
        <p:nvSpPr>
          <p:cNvPr id="637" name="Google Shape;637;p85"/>
          <p:cNvSpPr txBox="1"/>
          <p:nvPr/>
        </p:nvSpPr>
        <p:spPr>
          <a:xfrm rot="-5400000">
            <a:off x="-281925" y="2234275"/>
            <a:ext cx="96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Loss Plot</a:t>
            </a:r>
            <a:endParaRPr b="1" sz="1100">
              <a:highlight>
                <a:schemeClr val="accent6"/>
              </a:highlight>
              <a:latin typeface="Courier New"/>
              <a:ea typeface="Courier New"/>
              <a:cs typeface="Courier New"/>
              <a:sym typeface="Courier New"/>
            </a:endParaRPr>
          </a:p>
        </p:txBody>
      </p:sp>
      <p:cxnSp>
        <p:nvCxnSpPr>
          <p:cNvPr id="638" name="Google Shape;638;p85"/>
          <p:cNvCxnSpPr/>
          <p:nvPr/>
        </p:nvCxnSpPr>
        <p:spPr>
          <a:xfrm>
            <a:off x="414675" y="1272525"/>
            <a:ext cx="9600" cy="2379900"/>
          </a:xfrm>
          <a:prstGeom prst="straightConnector1">
            <a:avLst/>
          </a:prstGeom>
          <a:noFill/>
          <a:ln cap="flat" cmpd="sng" w="9525">
            <a:solidFill>
              <a:schemeClr val="dk2"/>
            </a:solidFill>
            <a:prstDash val="solid"/>
            <a:round/>
            <a:headEnd len="med" w="med" type="none"/>
            <a:tailEnd len="med" w="med" type="none"/>
          </a:ln>
        </p:spPr>
      </p:cxnSp>
      <p:sp>
        <p:nvSpPr>
          <p:cNvPr id="639" name="Google Shape;639;p85"/>
          <p:cNvSpPr txBox="1"/>
          <p:nvPr/>
        </p:nvSpPr>
        <p:spPr>
          <a:xfrm rot="-5400000">
            <a:off x="4194300" y="1987007"/>
            <a:ext cx="149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Accuracy Plot</a:t>
            </a:r>
            <a:endParaRPr b="1" sz="1100">
              <a:highlight>
                <a:schemeClr val="accent6"/>
              </a:highlight>
              <a:latin typeface="Courier New"/>
              <a:ea typeface="Courier New"/>
              <a:cs typeface="Courier New"/>
              <a:sym typeface="Courier New"/>
            </a:endParaRPr>
          </a:p>
        </p:txBody>
      </p:sp>
      <p:cxnSp>
        <p:nvCxnSpPr>
          <p:cNvPr id="640" name="Google Shape;640;p85"/>
          <p:cNvCxnSpPr/>
          <p:nvPr/>
        </p:nvCxnSpPr>
        <p:spPr>
          <a:xfrm>
            <a:off x="5153550" y="1287888"/>
            <a:ext cx="9600" cy="2379900"/>
          </a:xfrm>
          <a:prstGeom prst="straightConnector1">
            <a:avLst/>
          </a:prstGeom>
          <a:noFill/>
          <a:ln cap="flat" cmpd="sng" w="9525">
            <a:solidFill>
              <a:schemeClr val="dk2"/>
            </a:solidFill>
            <a:prstDash val="solid"/>
            <a:round/>
            <a:headEnd len="med" w="med" type="none"/>
            <a:tailEnd len="med" w="med" type="none"/>
          </a:ln>
        </p:spPr>
      </p:cxnSp>
      <p:sp>
        <p:nvSpPr>
          <p:cNvPr id="641" name="Google Shape;641;p85"/>
          <p:cNvSpPr txBox="1"/>
          <p:nvPr/>
        </p:nvSpPr>
        <p:spPr>
          <a:xfrm rot="-5400000">
            <a:off x="1451050" y="4984972"/>
            <a:ext cx="222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accent6"/>
                </a:highlight>
                <a:latin typeface="Courier New"/>
                <a:ea typeface="Courier New"/>
                <a:cs typeface="Courier New"/>
                <a:sym typeface="Courier New"/>
              </a:rPr>
              <a:t>Training Time Plot</a:t>
            </a:r>
            <a:endParaRPr b="1" sz="1100">
              <a:highlight>
                <a:schemeClr val="accent6"/>
              </a:highlight>
              <a:latin typeface="Courier New"/>
              <a:ea typeface="Courier New"/>
              <a:cs typeface="Courier New"/>
              <a:sym typeface="Courier New"/>
            </a:endParaRPr>
          </a:p>
        </p:txBody>
      </p:sp>
      <p:cxnSp>
        <p:nvCxnSpPr>
          <p:cNvPr id="642" name="Google Shape;642;p85"/>
          <p:cNvCxnSpPr/>
          <p:nvPr/>
        </p:nvCxnSpPr>
        <p:spPr>
          <a:xfrm>
            <a:off x="2743000" y="4351813"/>
            <a:ext cx="9600" cy="2379900"/>
          </a:xfrm>
          <a:prstGeom prst="straightConnector1">
            <a:avLst/>
          </a:prstGeom>
          <a:noFill/>
          <a:ln cap="flat" cmpd="sng" w="9525">
            <a:solidFill>
              <a:schemeClr val="dk2"/>
            </a:solidFill>
            <a:prstDash val="solid"/>
            <a:round/>
            <a:headEnd len="med" w="med" type="none"/>
            <a:tailEnd len="med" w="med" type="none"/>
          </a:ln>
        </p:spPr>
      </p:cxnSp>
      <p:pic>
        <p:nvPicPr>
          <p:cNvPr id="643" name="Google Shape;643;p85"/>
          <p:cNvPicPr preferRelativeResize="0"/>
          <p:nvPr/>
        </p:nvPicPr>
        <p:blipFill>
          <a:blip r:embed="rId3">
            <a:alphaModFix/>
          </a:blip>
          <a:stretch>
            <a:fillRect/>
          </a:stretch>
        </p:blipFill>
        <p:spPr>
          <a:xfrm>
            <a:off x="454250" y="1157225"/>
            <a:ext cx="4232518" cy="2885413"/>
          </a:xfrm>
          <a:prstGeom prst="rect">
            <a:avLst/>
          </a:prstGeom>
          <a:noFill/>
          <a:ln>
            <a:noFill/>
          </a:ln>
        </p:spPr>
      </p:pic>
      <p:pic>
        <p:nvPicPr>
          <p:cNvPr id="644" name="Google Shape;644;p85"/>
          <p:cNvPicPr preferRelativeResize="0"/>
          <p:nvPr/>
        </p:nvPicPr>
        <p:blipFill>
          <a:blip r:embed="rId4">
            <a:alphaModFix/>
          </a:blip>
          <a:stretch>
            <a:fillRect/>
          </a:stretch>
        </p:blipFill>
        <p:spPr>
          <a:xfrm>
            <a:off x="5048900" y="1115775"/>
            <a:ext cx="4027050" cy="2724163"/>
          </a:xfrm>
          <a:prstGeom prst="rect">
            <a:avLst/>
          </a:prstGeom>
          <a:noFill/>
          <a:ln>
            <a:noFill/>
          </a:ln>
        </p:spPr>
      </p:pic>
      <p:pic>
        <p:nvPicPr>
          <p:cNvPr id="645" name="Google Shape;645;p85"/>
          <p:cNvPicPr preferRelativeResize="0"/>
          <p:nvPr/>
        </p:nvPicPr>
        <p:blipFill>
          <a:blip r:embed="rId5">
            <a:alphaModFix/>
          </a:blip>
          <a:stretch>
            <a:fillRect/>
          </a:stretch>
        </p:blipFill>
        <p:spPr>
          <a:xfrm>
            <a:off x="2752606" y="4107662"/>
            <a:ext cx="4152431" cy="269278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6"/>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highlight>
                  <a:schemeClr val="accent6"/>
                </a:highlight>
              </a:rPr>
              <a:t>8) </a:t>
            </a:r>
            <a:r>
              <a:rPr lang="en-US">
                <a:highlight>
                  <a:schemeClr val="accent6"/>
                </a:highlight>
              </a:rPr>
              <a:t>Testing/Inference</a:t>
            </a:r>
            <a:endParaRPr>
              <a:highlight>
                <a:schemeClr val="accent6"/>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7"/>
          <p:cNvSpPr txBox="1"/>
          <p:nvPr>
            <p:ph type="title"/>
          </p:nvPr>
        </p:nvSpPr>
        <p:spPr>
          <a:xfrm>
            <a:off x="147250" y="4649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Accuracy on test data</a:t>
            </a:r>
            <a:r>
              <a:rPr lang="en-US" sz="3759">
                <a:highlight>
                  <a:schemeClr val="accent6"/>
                </a:highlight>
              </a:rPr>
              <a:t> </a:t>
            </a:r>
            <a:endParaRPr sz="3759">
              <a:highlight>
                <a:schemeClr val="accent6"/>
              </a:highlight>
            </a:endParaRPr>
          </a:p>
        </p:txBody>
      </p:sp>
      <p:graphicFrame>
        <p:nvGraphicFramePr>
          <p:cNvPr id="657" name="Google Shape;657;p87"/>
          <p:cNvGraphicFramePr/>
          <p:nvPr/>
        </p:nvGraphicFramePr>
        <p:xfrm>
          <a:off x="605525" y="1877785"/>
          <a:ext cx="3000000" cy="3000000"/>
        </p:xfrm>
        <a:graphic>
          <a:graphicData uri="http://schemas.openxmlformats.org/drawingml/2006/table">
            <a:tbl>
              <a:tblPr>
                <a:noFill/>
                <a:tableStyleId>{0A3599A2-2F3C-438D-B7C3-0190031C4677}</a:tableStyleId>
              </a:tblPr>
              <a:tblGrid>
                <a:gridCol w="4143375"/>
                <a:gridCol w="4143375"/>
              </a:tblGrid>
              <a:tr h="1158225">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Model</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Accuracy</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Alexnet</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85.02</a:t>
                      </a:r>
                      <a:endParaRPr b="1" sz="1600">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Resnet</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88.35</a:t>
                      </a:r>
                      <a:endParaRPr b="1" sz="1600">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8"/>
          <p:cNvSpPr txBox="1"/>
          <p:nvPr>
            <p:ph type="title"/>
          </p:nvPr>
        </p:nvSpPr>
        <p:spPr>
          <a:xfrm>
            <a:off x="147250" y="4649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Total Number of Misclassification</a:t>
            </a:r>
            <a:endParaRPr sz="3000">
              <a:highlight>
                <a:schemeClr val="accent6"/>
              </a:highlight>
              <a:latin typeface="Courier New"/>
              <a:ea typeface="Courier New"/>
              <a:cs typeface="Courier New"/>
              <a:sym typeface="Courier New"/>
            </a:endParaRPr>
          </a:p>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per Label</a:t>
            </a:r>
            <a:endParaRPr sz="3000">
              <a:highlight>
                <a:schemeClr val="accent6"/>
              </a:highlight>
              <a:latin typeface="Courier New"/>
              <a:ea typeface="Courier New"/>
              <a:cs typeface="Courier New"/>
              <a:sym typeface="Courier New"/>
            </a:endParaRPr>
          </a:p>
        </p:txBody>
      </p:sp>
      <p:graphicFrame>
        <p:nvGraphicFramePr>
          <p:cNvPr id="663" name="Google Shape;663;p88"/>
          <p:cNvGraphicFramePr/>
          <p:nvPr/>
        </p:nvGraphicFramePr>
        <p:xfrm>
          <a:off x="387800" y="1863060"/>
          <a:ext cx="3000000" cy="3000000"/>
        </p:xfrm>
        <a:graphic>
          <a:graphicData uri="http://schemas.openxmlformats.org/drawingml/2006/table">
            <a:tbl>
              <a:tblPr>
                <a:noFill/>
                <a:tableStyleId>{0A3599A2-2F3C-438D-B7C3-0190031C4677}</a:tableStyleId>
              </a:tblPr>
              <a:tblGrid>
                <a:gridCol w="4143375"/>
                <a:gridCol w="4143375"/>
              </a:tblGrid>
              <a:tr h="1158225">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Model</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Total Number of Misclassifications</a:t>
                      </a:r>
                      <a:endParaRPr sz="1600">
                        <a:solidFill>
                          <a:schemeClr val="lt1"/>
                        </a:solidFill>
                        <a:highlight>
                          <a:srgbClr val="38761D"/>
                        </a:highlight>
                        <a:latin typeface="Courier New"/>
                        <a:ea typeface="Courier New"/>
                        <a:cs typeface="Courier New"/>
                        <a:sym typeface="Courier New"/>
                      </a:endParaRPr>
                    </a:p>
                    <a:p>
                      <a:pPr indent="0" lvl="0" marL="0" rtl="0" algn="l">
                        <a:spcBef>
                          <a:spcPts val="0"/>
                        </a:spcBef>
                        <a:spcAft>
                          <a:spcPts val="0"/>
                        </a:spcAft>
                        <a:buNone/>
                      </a:pPr>
                      <a:r>
                        <a:rPr lang="en-US" sz="1600">
                          <a:solidFill>
                            <a:schemeClr val="lt1"/>
                          </a:solidFill>
                          <a:highlight>
                            <a:srgbClr val="38761D"/>
                          </a:highlight>
                          <a:latin typeface="Courier New"/>
                          <a:ea typeface="Courier New"/>
                          <a:cs typeface="Courier New"/>
                          <a:sym typeface="Courier New"/>
                        </a:rPr>
                        <a:t>per Label</a:t>
                      </a:r>
                      <a:endParaRPr sz="1600">
                        <a:solidFill>
                          <a:schemeClr val="lt1"/>
                        </a:solidFill>
                        <a:highlight>
                          <a:srgbClr val="38761D"/>
                        </a:highlight>
                        <a:latin typeface="Courier New"/>
                        <a:ea typeface="Courier New"/>
                        <a:cs typeface="Courier New"/>
                        <a:sym typeface="Courier New"/>
                      </a:endParaRPr>
                    </a:p>
                    <a:p>
                      <a:pPr indent="0" lvl="0" marL="0" rtl="0" algn="l">
                        <a:spcBef>
                          <a:spcPts val="0"/>
                        </a:spcBef>
                        <a:spcAft>
                          <a:spcPts val="0"/>
                        </a:spcAft>
                        <a:buNone/>
                      </a:pPr>
                      <a:r>
                        <a:t/>
                      </a:r>
                      <a:endParaRPr sz="1600">
                        <a:solidFill>
                          <a:schemeClr val="lt1"/>
                        </a:solidFill>
                        <a:highlight>
                          <a:srgbClr val="38761D"/>
                        </a:highlight>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Alexnet</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1498</a:t>
                      </a:r>
                      <a:endParaRPr b="1" sz="1600">
                        <a:latin typeface="Courier New"/>
                        <a:ea typeface="Courier New"/>
                        <a:cs typeface="Courier New"/>
                        <a:sym typeface="Courier New"/>
                      </a:endParaRPr>
                    </a:p>
                  </a:txBody>
                  <a:tcPr marT="91425" marB="91425" marR="91425" marL="91425"/>
                </a:tc>
              </a:tr>
              <a:tr h="877300">
                <a:tc>
                  <a:txBody>
                    <a:bodyPr/>
                    <a:lstStyle/>
                    <a:p>
                      <a:pPr indent="0" lvl="0" marL="0" rtl="0" algn="l">
                        <a:spcBef>
                          <a:spcPts val="0"/>
                        </a:spcBef>
                        <a:spcAft>
                          <a:spcPts val="0"/>
                        </a:spcAft>
                        <a:buNone/>
                      </a:pPr>
                      <a:r>
                        <a:rPr lang="en-US" sz="1600">
                          <a:solidFill>
                            <a:srgbClr val="FFFFFF"/>
                          </a:solidFill>
                          <a:highlight>
                            <a:srgbClr val="38761D"/>
                          </a:highlight>
                          <a:latin typeface="Courier New"/>
                          <a:ea typeface="Courier New"/>
                          <a:cs typeface="Courier New"/>
                          <a:sym typeface="Courier New"/>
                        </a:rPr>
                        <a:t>Resnet</a:t>
                      </a:r>
                      <a:endParaRPr sz="1600">
                        <a:solidFill>
                          <a:srgbClr val="FFFFFF"/>
                        </a:solidFill>
                        <a:highlight>
                          <a:srgbClr val="38761D"/>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US" sz="1600">
                          <a:latin typeface="Courier New"/>
                          <a:ea typeface="Courier New"/>
                          <a:cs typeface="Courier New"/>
                          <a:sym typeface="Courier New"/>
                        </a:rPr>
                        <a:t>1165</a:t>
                      </a:r>
                      <a:endParaRPr b="1" sz="1600">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9"/>
          <p:cNvSpPr txBox="1"/>
          <p:nvPr>
            <p:ph type="title"/>
          </p:nvPr>
        </p:nvSpPr>
        <p:spPr>
          <a:xfrm>
            <a:off x="147250" y="232475"/>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Confusion Matrix: </a:t>
            </a:r>
            <a:r>
              <a:rPr b="1" lang="en-US" sz="3080">
                <a:highlight>
                  <a:schemeClr val="accent6"/>
                </a:highlight>
              </a:rPr>
              <a:t>Alexnet</a:t>
            </a:r>
            <a:r>
              <a:rPr b="1" lang="en-US" sz="3759">
                <a:highlight>
                  <a:schemeClr val="accent6"/>
                </a:highlight>
              </a:rPr>
              <a:t> </a:t>
            </a:r>
            <a:endParaRPr b="1" sz="3759">
              <a:highlight>
                <a:schemeClr val="accent6"/>
              </a:highlight>
            </a:endParaRPr>
          </a:p>
        </p:txBody>
      </p:sp>
      <p:pic>
        <p:nvPicPr>
          <p:cNvPr id="669" name="Google Shape;669;p89"/>
          <p:cNvPicPr preferRelativeResize="0"/>
          <p:nvPr/>
        </p:nvPicPr>
        <p:blipFill>
          <a:blip r:embed="rId3">
            <a:alphaModFix/>
          </a:blip>
          <a:stretch>
            <a:fillRect/>
          </a:stretch>
        </p:blipFill>
        <p:spPr>
          <a:xfrm>
            <a:off x="675475" y="994475"/>
            <a:ext cx="7701376" cy="5558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0"/>
          <p:cNvSpPr txBox="1"/>
          <p:nvPr>
            <p:ph type="title"/>
          </p:nvPr>
        </p:nvSpPr>
        <p:spPr>
          <a:xfrm>
            <a:off x="147250" y="232475"/>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Confusion Matrix: </a:t>
            </a:r>
            <a:r>
              <a:rPr b="1" lang="en-US" sz="3080">
                <a:highlight>
                  <a:schemeClr val="accent6"/>
                </a:highlight>
              </a:rPr>
              <a:t>Resnet</a:t>
            </a:r>
            <a:endParaRPr b="1" sz="3759">
              <a:highlight>
                <a:schemeClr val="accent6"/>
              </a:highlight>
            </a:endParaRPr>
          </a:p>
        </p:txBody>
      </p:sp>
      <p:pic>
        <p:nvPicPr>
          <p:cNvPr id="675" name="Google Shape;675;p90"/>
          <p:cNvPicPr preferRelativeResize="0"/>
          <p:nvPr/>
        </p:nvPicPr>
        <p:blipFill>
          <a:blip r:embed="rId3">
            <a:alphaModFix/>
          </a:blip>
          <a:stretch>
            <a:fillRect/>
          </a:stretch>
        </p:blipFill>
        <p:spPr>
          <a:xfrm>
            <a:off x="907950" y="891150"/>
            <a:ext cx="7468899" cy="5756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1"/>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highlight>
                  <a:schemeClr val="accent6"/>
                </a:highlight>
              </a:rPr>
              <a:t>8</a:t>
            </a:r>
            <a:r>
              <a:rPr lang="en-US">
                <a:highlight>
                  <a:schemeClr val="accent6"/>
                </a:highlight>
              </a:rPr>
              <a:t>.1) Examine misclassified images</a:t>
            </a:r>
            <a:endParaRPr>
              <a:highlight>
                <a:schemeClr val="accent6"/>
              </a:highlight>
            </a:endParaRPr>
          </a:p>
        </p:txBody>
      </p:sp>
      <p:sp>
        <p:nvSpPr>
          <p:cNvPr id="682" name="Google Shape;682;p91"/>
          <p:cNvSpPr txBox="1"/>
          <p:nvPr>
            <p:ph idx="1" type="body"/>
          </p:nvPr>
        </p:nvSpPr>
        <p:spPr>
          <a:xfrm>
            <a:off x="722313" y="2906713"/>
            <a:ext cx="77724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0" y="0"/>
            <a:ext cx="8229600" cy="746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highlight>
                  <a:schemeClr val="accent6"/>
                </a:highlight>
                <a:latin typeface="Courier New"/>
                <a:ea typeface="Courier New"/>
                <a:cs typeface="Courier New"/>
                <a:sym typeface="Courier New"/>
              </a:rPr>
              <a:t>Extract, Transform, Load (ETL)</a:t>
            </a:r>
            <a:endParaRPr sz="3000">
              <a:highlight>
                <a:schemeClr val="accent6"/>
              </a:highlight>
              <a:latin typeface="Courier New"/>
              <a:ea typeface="Courier New"/>
              <a:cs typeface="Courier New"/>
              <a:sym typeface="Courier New"/>
            </a:endParaRPr>
          </a:p>
        </p:txBody>
      </p:sp>
      <p:pic>
        <p:nvPicPr>
          <p:cNvPr id="141" name="Google Shape;141;p20"/>
          <p:cNvPicPr preferRelativeResize="0"/>
          <p:nvPr/>
        </p:nvPicPr>
        <p:blipFill>
          <a:blip r:embed="rId3">
            <a:alphaModFix/>
          </a:blip>
          <a:stretch>
            <a:fillRect/>
          </a:stretch>
        </p:blipFill>
        <p:spPr>
          <a:xfrm>
            <a:off x="307400" y="865763"/>
            <a:ext cx="8210550" cy="51264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2"/>
          <p:cNvSpPr txBox="1"/>
          <p:nvPr>
            <p:ph type="title"/>
          </p:nvPr>
        </p:nvSpPr>
        <p:spPr>
          <a:xfrm>
            <a:off x="357750" y="985450"/>
            <a:ext cx="58029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2380"/>
              <a:t>Total misclassified images: 1498</a:t>
            </a:r>
            <a:endParaRPr sz="3060"/>
          </a:p>
        </p:txBody>
      </p:sp>
      <p:pic>
        <p:nvPicPr>
          <p:cNvPr id="688" name="Google Shape;688;p92"/>
          <p:cNvPicPr preferRelativeResize="0"/>
          <p:nvPr/>
        </p:nvPicPr>
        <p:blipFill>
          <a:blip r:embed="rId3">
            <a:alphaModFix/>
          </a:blip>
          <a:stretch>
            <a:fillRect/>
          </a:stretch>
        </p:blipFill>
        <p:spPr>
          <a:xfrm>
            <a:off x="639300" y="1970900"/>
            <a:ext cx="7624525" cy="4189675"/>
          </a:xfrm>
          <a:prstGeom prst="rect">
            <a:avLst/>
          </a:prstGeom>
          <a:noFill/>
          <a:ln>
            <a:noFill/>
          </a:ln>
        </p:spPr>
      </p:pic>
      <p:sp>
        <p:nvSpPr>
          <p:cNvPr id="689" name="Google Shape;689;p92"/>
          <p:cNvSpPr txBox="1"/>
          <p:nvPr>
            <p:ph type="title"/>
          </p:nvPr>
        </p:nvSpPr>
        <p:spPr>
          <a:xfrm>
            <a:off x="0" y="152400"/>
            <a:ext cx="91893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No of misclassified images per label for </a:t>
            </a:r>
            <a:r>
              <a:rPr b="1" lang="en-US" sz="3000">
                <a:highlight>
                  <a:schemeClr val="accent6"/>
                </a:highlight>
                <a:latin typeface="Courier New"/>
                <a:ea typeface="Courier New"/>
                <a:cs typeface="Courier New"/>
                <a:sym typeface="Courier New"/>
              </a:rPr>
              <a:t>Alexnet</a:t>
            </a:r>
            <a:endParaRPr b="1" sz="3000">
              <a:highlight>
                <a:schemeClr val="accent6"/>
              </a:highlight>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3"/>
          <p:cNvSpPr txBox="1"/>
          <p:nvPr>
            <p:ph type="title"/>
          </p:nvPr>
        </p:nvSpPr>
        <p:spPr>
          <a:xfrm>
            <a:off x="457200" y="2518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Prediction accuracy per label for </a:t>
            </a:r>
            <a:r>
              <a:rPr b="1" lang="en-US" sz="3080">
                <a:highlight>
                  <a:schemeClr val="accent6"/>
                </a:highlight>
              </a:rPr>
              <a:t>Alexnet</a:t>
            </a:r>
            <a:endParaRPr b="1" sz="3759">
              <a:highlight>
                <a:schemeClr val="accent6"/>
              </a:highlight>
            </a:endParaRPr>
          </a:p>
        </p:txBody>
      </p:sp>
      <p:pic>
        <p:nvPicPr>
          <p:cNvPr id="695" name="Google Shape;695;p93"/>
          <p:cNvPicPr preferRelativeResize="0"/>
          <p:nvPr/>
        </p:nvPicPr>
        <p:blipFill>
          <a:blip r:embed="rId3">
            <a:alphaModFix/>
          </a:blip>
          <a:stretch>
            <a:fillRect/>
          </a:stretch>
        </p:blipFill>
        <p:spPr>
          <a:xfrm>
            <a:off x="352575" y="1352550"/>
            <a:ext cx="8229599" cy="48467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4"/>
          <p:cNvSpPr txBox="1"/>
          <p:nvPr>
            <p:ph type="title"/>
          </p:nvPr>
        </p:nvSpPr>
        <p:spPr>
          <a:xfrm>
            <a:off x="457200" y="2518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Top 3 mislabelled count: </a:t>
            </a:r>
            <a:r>
              <a:rPr b="1" lang="en-US" sz="3080">
                <a:highlight>
                  <a:schemeClr val="accent6"/>
                </a:highlight>
              </a:rPr>
              <a:t>Alexnet</a:t>
            </a:r>
            <a:endParaRPr b="1" sz="3759">
              <a:highlight>
                <a:schemeClr val="accent6"/>
              </a:highlight>
            </a:endParaRPr>
          </a:p>
        </p:txBody>
      </p:sp>
      <p:pic>
        <p:nvPicPr>
          <p:cNvPr id="701" name="Google Shape;701;p94"/>
          <p:cNvPicPr preferRelativeResize="0"/>
          <p:nvPr/>
        </p:nvPicPr>
        <p:blipFill>
          <a:blip r:embed="rId3">
            <a:alphaModFix/>
          </a:blip>
          <a:stretch>
            <a:fillRect/>
          </a:stretch>
        </p:blipFill>
        <p:spPr>
          <a:xfrm>
            <a:off x="3077950" y="934925"/>
            <a:ext cx="3532796" cy="59230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5"/>
          <p:cNvSpPr txBox="1"/>
          <p:nvPr>
            <p:ph type="title"/>
          </p:nvPr>
        </p:nvSpPr>
        <p:spPr>
          <a:xfrm>
            <a:off x="573450" y="154975"/>
            <a:ext cx="8229600" cy="60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t>Showing some misclassified images for label </a:t>
            </a:r>
            <a:r>
              <a:rPr lang="en-US" sz="3080"/>
              <a:t>30</a:t>
            </a:r>
            <a:endParaRPr sz="3080"/>
          </a:p>
        </p:txBody>
      </p:sp>
      <p:pic>
        <p:nvPicPr>
          <p:cNvPr id="707" name="Google Shape;707;p95"/>
          <p:cNvPicPr preferRelativeResize="0"/>
          <p:nvPr/>
        </p:nvPicPr>
        <p:blipFill>
          <a:blip r:embed="rId3">
            <a:alphaModFix/>
          </a:blip>
          <a:stretch>
            <a:fillRect/>
          </a:stretch>
        </p:blipFill>
        <p:spPr>
          <a:xfrm>
            <a:off x="1704538" y="857125"/>
            <a:ext cx="6076281" cy="5791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6"/>
          <p:cNvSpPr txBox="1"/>
          <p:nvPr>
            <p:ph type="title"/>
          </p:nvPr>
        </p:nvSpPr>
        <p:spPr>
          <a:xfrm>
            <a:off x="573450" y="154975"/>
            <a:ext cx="8229600" cy="60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t>Showing some misclassified images for label 0</a:t>
            </a:r>
            <a:endParaRPr sz="3080"/>
          </a:p>
        </p:txBody>
      </p:sp>
      <p:pic>
        <p:nvPicPr>
          <p:cNvPr id="713" name="Google Shape;713;p96"/>
          <p:cNvPicPr preferRelativeResize="0"/>
          <p:nvPr/>
        </p:nvPicPr>
        <p:blipFill>
          <a:blip r:embed="rId3">
            <a:alphaModFix/>
          </a:blip>
          <a:stretch>
            <a:fillRect/>
          </a:stretch>
        </p:blipFill>
        <p:spPr>
          <a:xfrm>
            <a:off x="1349825" y="761875"/>
            <a:ext cx="6179527" cy="57913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7"/>
          <p:cNvSpPr txBox="1"/>
          <p:nvPr>
            <p:ph type="title"/>
          </p:nvPr>
        </p:nvSpPr>
        <p:spPr>
          <a:xfrm>
            <a:off x="573450" y="154975"/>
            <a:ext cx="8229600" cy="60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t>Showing some misclassified images for label 32</a:t>
            </a:r>
            <a:endParaRPr sz="3080"/>
          </a:p>
        </p:txBody>
      </p:sp>
      <p:pic>
        <p:nvPicPr>
          <p:cNvPr id="719" name="Google Shape;719;p97"/>
          <p:cNvPicPr preferRelativeResize="0"/>
          <p:nvPr/>
        </p:nvPicPr>
        <p:blipFill>
          <a:blip r:embed="rId3">
            <a:alphaModFix/>
          </a:blip>
          <a:stretch>
            <a:fillRect/>
          </a:stretch>
        </p:blipFill>
        <p:spPr>
          <a:xfrm>
            <a:off x="1927025" y="829925"/>
            <a:ext cx="5289943" cy="57913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8"/>
          <p:cNvSpPr txBox="1"/>
          <p:nvPr>
            <p:ph type="title"/>
          </p:nvPr>
        </p:nvSpPr>
        <p:spPr>
          <a:xfrm>
            <a:off x="377125" y="869200"/>
            <a:ext cx="58029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2380"/>
              <a:t>Total misclassified images: 1165 </a:t>
            </a:r>
            <a:endParaRPr sz="3060"/>
          </a:p>
        </p:txBody>
      </p:sp>
      <p:pic>
        <p:nvPicPr>
          <p:cNvPr id="725" name="Google Shape;725;p98"/>
          <p:cNvPicPr preferRelativeResize="0"/>
          <p:nvPr/>
        </p:nvPicPr>
        <p:blipFill>
          <a:blip r:embed="rId3">
            <a:alphaModFix/>
          </a:blip>
          <a:stretch>
            <a:fillRect/>
          </a:stretch>
        </p:blipFill>
        <p:spPr>
          <a:xfrm>
            <a:off x="377125" y="1821050"/>
            <a:ext cx="8016167" cy="4029575"/>
          </a:xfrm>
          <a:prstGeom prst="rect">
            <a:avLst/>
          </a:prstGeom>
          <a:noFill/>
          <a:ln>
            <a:noFill/>
          </a:ln>
        </p:spPr>
      </p:pic>
      <p:sp>
        <p:nvSpPr>
          <p:cNvPr id="726" name="Google Shape;726;p98"/>
          <p:cNvSpPr txBox="1"/>
          <p:nvPr>
            <p:ph type="title"/>
          </p:nvPr>
        </p:nvSpPr>
        <p:spPr>
          <a:xfrm>
            <a:off x="0" y="152400"/>
            <a:ext cx="91893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00">
                <a:highlight>
                  <a:schemeClr val="accent6"/>
                </a:highlight>
                <a:latin typeface="Courier New"/>
                <a:ea typeface="Courier New"/>
                <a:cs typeface="Courier New"/>
                <a:sym typeface="Courier New"/>
              </a:rPr>
              <a:t>No of misclassified images per label for </a:t>
            </a:r>
            <a:r>
              <a:rPr b="1" lang="en-US" sz="3000">
                <a:highlight>
                  <a:schemeClr val="accent6"/>
                </a:highlight>
                <a:latin typeface="Courier New"/>
                <a:ea typeface="Courier New"/>
                <a:cs typeface="Courier New"/>
                <a:sym typeface="Courier New"/>
              </a:rPr>
              <a:t>Resnet</a:t>
            </a:r>
            <a:endParaRPr b="1" sz="3000">
              <a:highlight>
                <a:schemeClr val="accent6"/>
              </a:highlight>
              <a:latin typeface="Courier New"/>
              <a:ea typeface="Courier New"/>
              <a:cs typeface="Courier New"/>
              <a:sym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9"/>
          <p:cNvSpPr txBox="1"/>
          <p:nvPr>
            <p:ph type="title"/>
          </p:nvPr>
        </p:nvSpPr>
        <p:spPr>
          <a:xfrm>
            <a:off x="457200" y="2518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Prediction accuracy per label for </a:t>
            </a:r>
            <a:r>
              <a:rPr b="1" lang="en-US" sz="3080">
                <a:highlight>
                  <a:schemeClr val="accent6"/>
                </a:highlight>
              </a:rPr>
              <a:t>Resnet</a:t>
            </a:r>
            <a:endParaRPr b="1" sz="3759">
              <a:highlight>
                <a:schemeClr val="accent6"/>
              </a:highlight>
            </a:endParaRPr>
          </a:p>
        </p:txBody>
      </p:sp>
      <p:pic>
        <p:nvPicPr>
          <p:cNvPr id="732" name="Google Shape;732;p99"/>
          <p:cNvPicPr preferRelativeResize="0"/>
          <p:nvPr/>
        </p:nvPicPr>
        <p:blipFill>
          <a:blip r:embed="rId3">
            <a:alphaModFix/>
          </a:blip>
          <a:stretch>
            <a:fillRect/>
          </a:stretch>
        </p:blipFill>
        <p:spPr>
          <a:xfrm>
            <a:off x="578625" y="1357325"/>
            <a:ext cx="7867949" cy="49001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0"/>
          <p:cNvSpPr txBox="1"/>
          <p:nvPr>
            <p:ph type="title"/>
          </p:nvPr>
        </p:nvSpPr>
        <p:spPr>
          <a:xfrm>
            <a:off x="457200" y="251850"/>
            <a:ext cx="82296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3080">
                <a:highlight>
                  <a:schemeClr val="accent6"/>
                </a:highlight>
              </a:rPr>
              <a:t>Top 3 mislabelled count: </a:t>
            </a:r>
            <a:r>
              <a:rPr b="1" lang="en-US" sz="3080">
                <a:highlight>
                  <a:schemeClr val="accent6"/>
                </a:highlight>
              </a:rPr>
              <a:t>Resnet</a:t>
            </a:r>
            <a:endParaRPr b="1" sz="3759">
              <a:highlight>
                <a:schemeClr val="accent6"/>
              </a:highlight>
            </a:endParaRPr>
          </a:p>
        </p:txBody>
      </p:sp>
      <p:pic>
        <p:nvPicPr>
          <p:cNvPr id="738" name="Google Shape;738;p100"/>
          <p:cNvPicPr preferRelativeResize="0"/>
          <p:nvPr/>
        </p:nvPicPr>
        <p:blipFill>
          <a:blip r:embed="rId3">
            <a:alphaModFix/>
          </a:blip>
          <a:stretch>
            <a:fillRect/>
          </a:stretch>
        </p:blipFill>
        <p:spPr>
          <a:xfrm>
            <a:off x="2801550" y="921325"/>
            <a:ext cx="3540908" cy="59366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1"/>
          <p:cNvSpPr txBox="1"/>
          <p:nvPr>
            <p:ph type="title"/>
          </p:nvPr>
        </p:nvSpPr>
        <p:spPr>
          <a:xfrm>
            <a:off x="573450" y="154975"/>
            <a:ext cx="8229600" cy="833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2680"/>
              <a:t>Showing some misclassified images for label 30</a:t>
            </a:r>
            <a:endParaRPr sz="3359"/>
          </a:p>
        </p:txBody>
      </p:sp>
      <p:pic>
        <p:nvPicPr>
          <p:cNvPr id="744" name="Google Shape;744;p101"/>
          <p:cNvPicPr preferRelativeResize="0"/>
          <p:nvPr/>
        </p:nvPicPr>
        <p:blipFill>
          <a:blip r:embed="rId3">
            <a:alphaModFix/>
          </a:blip>
          <a:stretch>
            <a:fillRect/>
          </a:stretch>
        </p:blipFill>
        <p:spPr>
          <a:xfrm>
            <a:off x="1559626" y="879225"/>
            <a:ext cx="6371522" cy="5978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2313" y="4406900"/>
            <a:ext cx="77724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highlight>
                  <a:schemeClr val="accent6"/>
                </a:highlight>
              </a:rPr>
              <a:t>2) </a:t>
            </a:r>
            <a:r>
              <a:rPr lang="en-US">
                <a:highlight>
                  <a:schemeClr val="accent6"/>
                </a:highlight>
              </a:rPr>
              <a:t>Exploratory Data Analysis (EDA)</a:t>
            </a:r>
            <a:endParaRPr>
              <a:highlight>
                <a:schemeClr val="accent6"/>
              </a:highlight>
            </a:endParaRPr>
          </a:p>
        </p:txBody>
      </p:sp>
      <p:sp>
        <p:nvSpPr>
          <p:cNvPr id="148" name="Google Shape;148;p21"/>
          <p:cNvSpPr txBox="1"/>
          <p:nvPr>
            <p:ph idx="1" type="body"/>
          </p:nvPr>
        </p:nvSpPr>
        <p:spPr>
          <a:xfrm>
            <a:off x="722313" y="2906713"/>
            <a:ext cx="77724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2"/>
          <p:cNvSpPr txBox="1"/>
          <p:nvPr>
            <p:ph type="title"/>
          </p:nvPr>
        </p:nvSpPr>
        <p:spPr>
          <a:xfrm>
            <a:off x="573450" y="154975"/>
            <a:ext cx="8229600" cy="833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2680"/>
              <a:t>Showing some misclassified images for label 32</a:t>
            </a:r>
            <a:endParaRPr sz="3359"/>
          </a:p>
        </p:txBody>
      </p:sp>
      <p:pic>
        <p:nvPicPr>
          <p:cNvPr id="750" name="Google Shape;750;p102"/>
          <p:cNvPicPr preferRelativeResize="0"/>
          <p:nvPr/>
        </p:nvPicPr>
        <p:blipFill>
          <a:blip r:embed="rId3">
            <a:alphaModFix/>
          </a:blip>
          <a:stretch>
            <a:fillRect/>
          </a:stretch>
        </p:blipFill>
        <p:spPr>
          <a:xfrm>
            <a:off x="1435650" y="988075"/>
            <a:ext cx="6272689" cy="58699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3"/>
          <p:cNvSpPr txBox="1"/>
          <p:nvPr>
            <p:ph type="title"/>
          </p:nvPr>
        </p:nvSpPr>
        <p:spPr>
          <a:xfrm>
            <a:off x="573450" y="154975"/>
            <a:ext cx="8229600" cy="833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2680"/>
              <a:t>Showing some misclassified images for label 35</a:t>
            </a:r>
            <a:endParaRPr sz="3359"/>
          </a:p>
        </p:txBody>
      </p:sp>
      <p:pic>
        <p:nvPicPr>
          <p:cNvPr id="756" name="Google Shape;756;p103"/>
          <p:cNvPicPr preferRelativeResize="0"/>
          <p:nvPr/>
        </p:nvPicPr>
        <p:blipFill>
          <a:blip r:embed="rId3">
            <a:alphaModFix/>
          </a:blip>
          <a:stretch>
            <a:fillRect/>
          </a:stretch>
        </p:blipFill>
        <p:spPr>
          <a:xfrm>
            <a:off x="1359100" y="854725"/>
            <a:ext cx="6425787" cy="60032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4"/>
          <p:cNvSpPr txBox="1"/>
          <p:nvPr>
            <p:ph type="title"/>
          </p:nvPr>
        </p:nvSpPr>
        <p:spPr>
          <a:xfrm>
            <a:off x="573450" y="154975"/>
            <a:ext cx="8229600" cy="833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b="1" lang="en-US" sz="2680">
                <a:highlight>
                  <a:schemeClr val="accent6"/>
                </a:highlight>
              </a:rPr>
              <a:t>Overall Comparison in terms of Accuracy</a:t>
            </a:r>
            <a:endParaRPr b="1" sz="3359">
              <a:highlight>
                <a:schemeClr val="accent6"/>
              </a:highlight>
            </a:endParaRPr>
          </a:p>
        </p:txBody>
      </p:sp>
      <p:graphicFrame>
        <p:nvGraphicFramePr>
          <p:cNvPr id="762" name="Google Shape;762;p104"/>
          <p:cNvGraphicFramePr/>
          <p:nvPr/>
        </p:nvGraphicFramePr>
        <p:xfrm>
          <a:off x="2521675" y="1503485"/>
          <a:ext cx="3000000" cy="3000000"/>
        </p:xfrm>
        <a:graphic>
          <a:graphicData uri="http://schemas.openxmlformats.org/drawingml/2006/table">
            <a:tbl>
              <a:tblPr>
                <a:noFill/>
                <a:tableStyleId>{0A3599A2-2F3C-438D-B7C3-0190031C4677}</a:tableStyleId>
              </a:tblPr>
              <a:tblGrid>
                <a:gridCol w="1809750"/>
                <a:gridCol w="1809750"/>
              </a:tblGrid>
              <a:tr h="663050">
                <a:tc>
                  <a:txBody>
                    <a:bodyPr/>
                    <a:lstStyle/>
                    <a:p>
                      <a:pPr indent="0" lvl="0" marL="0" rtl="0" algn="l">
                        <a:spcBef>
                          <a:spcPts val="0"/>
                        </a:spcBef>
                        <a:spcAft>
                          <a:spcPts val="0"/>
                        </a:spcAft>
                        <a:buNone/>
                      </a:pPr>
                      <a:r>
                        <a:rPr b="1" lang="en-US" sz="1800"/>
                        <a:t>Model</a:t>
                      </a:r>
                      <a:endParaRPr b="1" sz="1800"/>
                    </a:p>
                  </a:txBody>
                  <a:tcPr marT="91425" marB="91425" marR="91425" marL="91425"/>
                </a:tc>
                <a:tc>
                  <a:txBody>
                    <a:bodyPr/>
                    <a:lstStyle/>
                    <a:p>
                      <a:pPr indent="0" lvl="0" marL="0" rtl="0" algn="l">
                        <a:spcBef>
                          <a:spcPts val="0"/>
                        </a:spcBef>
                        <a:spcAft>
                          <a:spcPts val="0"/>
                        </a:spcAft>
                        <a:buNone/>
                      </a:pPr>
                      <a:r>
                        <a:rPr b="1" lang="en-US" sz="1800"/>
                        <a:t>Accuracy</a:t>
                      </a:r>
                      <a:endParaRPr b="1" sz="1800"/>
                    </a:p>
                  </a:txBody>
                  <a:tcPr marT="91425" marB="91425" marR="91425" marL="91425"/>
                </a:tc>
              </a:tr>
              <a:tr h="637600">
                <a:tc>
                  <a:txBody>
                    <a:bodyPr/>
                    <a:lstStyle/>
                    <a:p>
                      <a:pPr indent="0" lvl="0" marL="0" rtl="0" algn="l">
                        <a:spcBef>
                          <a:spcPts val="0"/>
                        </a:spcBef>
                        <a:spcAft>
                          <a:spcPts val="0"/>
                        </a:spcAft>
                        <a:buNone/>
                      </a:pPr>
                      <a:r>
                        <a:rPr lang="en-US" sz="1800"/>
                        <a:t>Model 1</a:t>
                      </a:r>
                      <a:endParaRPr sz="1800"/>
                    </a:p>
                  </a:txBody>
                  <a:tcPr marT="91425" marB="91425" marR="91425" marL="91425"/>
                </a:tc>
                <a:tc>
                  <a:txBody>
                    <a:bodyPr/>
                    <a:lstStyle/>
                    <a:p>
                      <a:pPr indent="0" lvl="0" marL="0" rtl="0" algn="l">
                        <a:spcBef>
                          <a:spcPts val="0"/>
                        </a:spcBef>
                        <a:spcAft>
                          <a:spcPts val="0"/>
                        </a:spcAft>
                        <a:buNone/>
                      </a:pPr>
                      <a:r>
                        <a:rPr lang="en-US" sz="1800">
                          <a:solidFill>
                            <a:schemeClr val="dk1"/>
                          </a:solidFill>
                        </a:rPr>
                        <a:t>84.14</a:t>
                      </a:r>
                      <a:endParaRPr sz="1800"/>
                    </a:p>
                  </a:txBody>
                  <a:tcPr marT="91425" marB="91425" marR="91425" marL="91425"/>
                </a:tc>
              </a:tr>
              <a:tr h="637600">
                <a:tc>
                  <a:txBody>
                    <a:bodyPr/>
                    <a:lstStyle/>
                    <a:p>
                      <a:pPr indent="0" lvl="0" marL="0" rtl="0" algn="l">
                        <a:spcBef>
                          <a:spcPts val="0"/>
                        </a:spcBef>
                        <a:spcAft>
                          <a:spcPts val="0"/>
                        </a:spcAft>
                        <a:buNone/>
                      </a:pPr>
                      <a:r>
                        <a:rPr lang="en-US" sz="1800"/>
                        <a:t>Model 2</a:t>
                      </a:r>
                      <a:endParaRPr sz="1800"/>
                    </a:p>
                  </a:txBody>
                  <a:tcPr marT="91425" marB="91425" marR="91425" marL="91425"/>
                </a:tc>
                <a:tc>
                  <a:txBody>
                    <a:bodyPr/>
                    <a:lstStyle/>
                    <a:p>
                      <a:pPr indent="0" lvl="0" marL="0" rtl="0" algn="l">
                        <a:spcBef>
                          <a:spcPts val="0"/>
                        </a:spcBef>
                        <a:spcAft>
                          <a:spcPts val="0"/>
                        </a:spcAft>
                        <a:buNone/>
                      </a:pPr>
                      <a:r>
                        <a:rPr lang="en-US" sz="1800">
                          <a:solidFill>
                            <a:schemeClr val="dk1"/>
                          </a:solidFill>
                        </a:rPr>
                        <a:t>92.24</a:t>
                      </a:r>
                      <a:endParaRPr sz="1800"/>
                    </a:p>
                  </a:txBody>
                  <a:tcPr marT="91425" marB="91425" marR="91425" marL="91425">
                    <a:lnB cap="flat" cmpd="sng" w="9525">
                      <a:solidFill>
                        <a:srgbClr val="9E9E9E"/>
                      </a:solidFill>
                      <a:prstDash val="solid"/>
                      <a:round/>
                      <a:headEnd len="sm" w="sm" type="none"/>
                      <a:tailEnd len="sm" w="sm" type="none"/>
                    </a:lnB>
                  </a:tcPr>
                </a:tc>
              </a:tr>
              <a:tr h="637600">
                <a:tc>
                  <a:txBody>
                    <a:bodyPr/>
                    <a:lstStyle/>
                    <a:p>
                      <a:pPr indent="0" lvl="0" marL="0" rtl="0" algn="l">
                        <a:spcBef>
                          <a:spcPts val="0"/>
                        </a:spcBef>
                        <a:spcAft>
                          <a:spcPts val="0"/>
                        </a:spcAft>
                        <a:buNone/>
                      </a:pPr>
                      <a:r>
                        <a:rPr b="1" lang="en-US" sz="1800"/>
                        <a:t>Model 3</a:t>
                      </a:r>
                      <a:endParaRPr b="1" sz="1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US" sz="1800">
                          <a:solidFill>
                            <a:schemeClr val="dk1"/>
                          </a:solidFill>
                        </a:rPr>
                        <a:t>96.66</a:t>
                      </a:r>
                      <a:endParaRPr b="1" sz="1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7600">
                <a:tc>
                  <a:txBody>
                    <a:bodyPr/>
                    <a:lstStyle/>
                    <a:p>
                      <a:pPr indent="0" lvl="0" marL="0" rtl="0" algn="l">
                        <a:spcBef>
                          <a:spcPts val="0"/>
                        </a:spcBef>
                        <a:spcAft>
                          <a:spcPts val="0"/>
                        </a:spcAft>
                        <a:buNone/>
                      </a:pPr>
                      <a:r>
                        <a:rPr lang="en-US" sz="1800"/>
                        <a:t>Alexnet</a:t>
                      </a:r>
                      <a:endParaRPr sz="1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800"/>
                        <a:t>85.02</a:t>
                      </a:r>
                      <a:endParaRPr sz="1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7600">
                <a:tc>
                  <a:txBody>
                    <a:bodyPr/>
                    <a:lstStyle/>
                    <a:p>
                      <a:pPr indent="0" lvl="0" marL="0" rtl="0" algn="l">
                        <a:spcBef>
                          <a:spcPts val="0"/>
                        </a:spcBef>
                        <a:spcAft>
                          <a:spcPts val="0"/>
                        </a:spcAft>
                        <a:buNone/>
                      </a:pPr>
                      <a:r>
                        <a:rPr lang="en-US" sz="1800"/>
                        <a:t>Resnet</a:t>
                      </a:r>
                      <a:endParaRPr sz="1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800"/>
                        <a:t>88.35</a:t>
                      </a:r>
                      <a:endParaRPr sz="1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5"/>
          <p:cNvSpPr txBox="1"/>
          <p:nvPr>
            <p:ph type="title"/>
          </p:nvPr>
        </p:nvSpPr>
        <p:spPr>
          <a:xfrm>
            <a:off x="573450" y="154975"/>
            <a:ext cx="8229600" cy="833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b="1" lang="en-US" sz="2680">
                <a:highlight>
                  <a:schemeClr val="accent6"/>
                </a:highlight>
              </a:rPr>
              <a:t>Overall Comparison in terms of number of</a:t>
            </a:r>
            <a:endParaRPr b="1" sz="2680">
              <a:highlight>
                <a:schemeClr val="accent6"/>
              </a:highlight>
            </a:endParaRPr>
          </a:p>
          <a:p>
            <a:pPr indent="0" lvl="0" marL="0" rtl="0" algn="ctr">
              <a:spcBef>
                <a:spcPts val="0"/>
              </a:spcBef>
              <a:spcAft>
                <a:spcPts val="0"/>
              </a:spcAft>
              <a:buClr>
                <a:schemeClr val="dk1"/>
              </a:buClr>
              <a:buSzPts val="3960"/>
              <a:buFont typeface="Calibri"/>
              <a:buNone/>
            </a:pPr>
            <a:r>
              <a:rPr b="1" lang="en-US" sz="2680">
                <a:highlight>
                  <a:schemeClr val="accent6"/>
                </a:highlight>
              </a:rPr>
              <a:t>image misclassification </a:t>
            </a:r>
            <a:endParaRPr b="1" sz="3359">
              <a:highlight>
                <a:schemeClr val="accent6"/>
              </a:highlight>
            </a:endParaRPr>
          </a:p>
        </p:txBody>
      </p:sp>
      <p:graphicFrame>
        <p:nvGraphicFramePr>
          <p:cNvPr id="768" name="Google Shape;768;p105"/>
          <p:cNvGraphicFramePr/>
          <p:nvPr/>
        </p:nvGraphicFramePr>
        <p:xfrm>
          <a:off x="1868163" y="1598735"/>
          <a:ext cx="3000000" cy="3000000"/>
        </p:xfrm>
        <a:graphic>
          <a:graphicData uri="http://schemas.openxmlformats.org/drawingml/2006/table">
            <a:tbl>
              <a:tblPr>
                <a:noFill/>
                <a:tableStyleId>{0A3599A2-2F3C-438D-B7C3-0190031C4677}</a:tableStyleId>
              </a:tblPr>
              <a:tblGrid>
                <a:gridCol w="1034375"/>
                <a:gridCol w="5095650"/>
              </a:tblGrid>
              <a:tr h="663050">
                <a:tc>
                  <a:txBody>
                    <a:bodyPr/>
                    <a:lstStyle/>
                    <a:p>
                      <a:pPr indent="0" lvl="0" marL="0" rtl="0" algn="l">
                        <a:spcBef>
                          <a:spcPts val="0"/>
                        </a:spcBef>
                        <a:spcAft>
                          <a:spcPts val="0"/>
                        </a:spcAft>
                        <a:buNone/>
                      </a:pPr>
                      <a:r>
                        <a:rPr b="1" lang="en-US" sz="1800"/>
                        <a:t>Model</a:t>
                      </a:r>
                      <a:endParaRPr b="1" sz="1800"/>
                    </a:p>
                  </a:txBody>
                  <a:tcPr marT="91425" marB="91425" marR="91425" marL="91425"/>
                </a:tc>
                <a:tc>
                  <a:txBody>
                    <a:bodyPr/>
                    <a:lstStyle/>
                    <a:p>
                      <a:pPr indent="0" lvl="0" marL="0" rtl="0" algn="l">
                        <a:spcBef>
                          <a:spcPts val="0"/>
                        </a:spcBef>
                        <a:spcAft>
                          <a:spcPts val="0"/>
                        </a:spcAft>
                        <a:buNone/>
                      </a:pPr>
                      <a:r>
                        <a:rPr b="1" lang="en-US" sz="1800"/>
                        <a:t>Total Number of Image Misclassifications</a:t>
                      </a:r>
                      <a:endParaRPr b="1" sz="1800"/>
                    </a:p>
                  </a:txBody>
                  <a:tcPr marT="91425" marB="91425" marR="91425" marL="91425"/>
                </a:tc>
              </a:tr>
              <a:tr h="637600">
                <a:tc>
                  <a:txBody>
                    <a:bodyPr/>
                    <a:lstStyle/>
                    <a:p>
                      <a:pPr indent="0" lvl="0" marL="0" rtl="0" algn="l">
                        <a:spcBef>
                          <a:spcPts val="0"/>
                        </a:spcBef>
                        <a:spcAft>
                          <a:spcPts val="0"/>
                        </a:spcAft>
                        <a:buNone/>
                      </a:pPr>
                      <a:r>
                        <a:rPr lang="en-US" sz="1800"/>
                        <a:t>Model 1</a:t>
                      </a:r>
                      <a:endParaRPr sz="1800"/>
                    </a:p>
                  </a:txBody>
                  <a:tcPr marT="91425" marB="91425" marR="91425" marL="91425"/>
                </a:tc>
                <a:tc>
                  <a:txBody>
                    <a:bodyPr/>
                    <a:lstStyle/>
                    <a:p>
                      <a:pPr indent="0" lvl="0" marL="0" rtl="0" algn="l">
                        <a:spcBef>
                          <a:spcPts val="0"/>
                        </a:spcBef>
                        <a:spcAft>
                          <a:spcPts val="0"/>
                        </a:spcAft>
                        <a:buNone/>
                      </a:pPr>
                      <a:r>
                        <a:rPr lang="en-US" sz="1800">
                          <a:solidFill>
                            <a:schemeClr val="dk1"/>
                          </a:solidFill>
                        </a:rPr>
                        <a:t>1587</a:t>
                      </a:r>
                      <a:endParaRPr sz="1800"/>
                    </a:p>
                  </a:txBody>
                  <a:tcPr marT="91425" marB="91425" marR="91425" marL="91425"/>
                </a:tc>
              </a:tr>
              <a:tr h="637600">
                <a:tc>
                  <a:txBody>
                    <a:bodyPr/>
                    <a:lstStyle/>
                    <a:p>
                      <a:pPr indent="0" lvl="0" marL="0" rtl="0" algn="l">
                        <a:spcBef>
                          <a:spcPts val="0"/>
                        </a:spcBef>
                        <a:spcAft>
                          <a:spcPts val="0"/>
                        </a:spcAft>
                        <a:buNone/>
                      </a:pPr>
                      <a:r>
                        <a:rPr lang="en-US" sz="1800"/>
                        <a:t>Model 2</a:t>
                      </a:r>
                      <a:endParaRPr sz="1800"/>
                    </a:p>
                  </a:txBody>
                  <a:tcPr marT="91425" marB="91425" marR="91425" marL="91425"/>
                </a:tc>
                <a:tc>
                  <a:txBody>
                    <a:bodyPr/>
                    <a:lstStyle/>
                    <a:p>
                      <a:pPr indent="0" lvl="0" marL="0" rtl="0" algn="l">
                        <a:spcBef>
                          <a:spcPts val="0"/>
                        </a:spcBef>
                        <a:spcAft>
                          <a:spcPts val="0"/>
                        </a:spcAft>
                        <a:buNone/>
                      </a:pPr>
                      <a:r>
                        <a:rPr lang="en-US" sz="1800">
                          <a:solidFill>
                            <a:schemeClr val="dk1"/>
                          </a:solidFill>
                        </a:rPr>
                        <a:t>776</a:t>
                      </a:r>
                      <a:endParaRPr sz="1800"/>
                    </a:p>
                  </a:txBody>
                  <a:tcPr marT="91425" marB="91425" marR="91425" marL="91425">
                    <a:lnB cap="flat" cmpd="sng" w="9525">
                      <a:solidFill>
                        <a:srgbClr val="9E9E9E"/>
                      </a:solidFill>
                      <a:prstDash val="solid"/>
                      <a:round/>
                      <a:headEnd len="sm" w="sm" type="none"/>
                      <a:tailEnd len="sm" w="sm" type="none"/>
                    </a:lnB>
                  </a:tcPr>
                </a:tc>
              </a:tr>
              <a:tr h="637600">
                <a:tc>
                  <a:txBody>
                    <a:bodyPr/>
                    <a:lstStyle/>
                    <a:p>
                      <a:pPr indent="0" lvl="0" marL="0" rtl="0" algn="l">
                        <a:spcBef>
                          <a:spcPts val="0"/>
                        </a:spcBef>
                        <a:spcAft>
                          <a:spcPts val="0"/>
                        </a:spcAft>
                        <a:buNone/>
                      </a:pPr>
                      <a:r>
                        <a:rPr b="1" lang="en-US" sz="1800"/>
                        <a:t>Model 3</a:t>
                      </a:r>
                      <a:endParaRPr b="1" sz="1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US" sz="1800">
                          <a:solidFill>
                            <a:schemeClr val="dk1"/>
                          </a:solidFill>
                        </a:rPr>
                        <a:t>334</a:t>
                      </a:r>
                      <a:endParaRPr b="1" sz="1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7600">
                <a:tc>
                  <a:txBody>
                    <a:bodyPr/>
                    <a:lstStyle/>
                    <a:p>
                      <a:pPr indent="0" lvl="0" marL="0" rtl="0" algn="l">
                        <a:spcBef>
                          <a:spcPts val="0"/>
                        </a:spcBef>
                        <a:spcAft>
                          <a:spcPts val="0"/>
                        </a:spcAft>
                        <a:buNone/>
                      </a:pPr>
                      <a:r>
                        <a:rPr lang="en-US" sz="1800"/>
                        <a:t>Alexnet</a:t>
                      </a:r>
                      <a:endParaRPr sz="1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800"/>
                        <a:t>1498</a:t>
                      </a:r>
                      <a:endParaRPr sz="1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7600">
                <a:tc>
                  <a:txBody>
                    <a:bodyPr/>
                    <a:lstStyle/>
                    <a:p>
                      <a:pPr indent="0" lvl="0" marL="0" rtl="0" algn="l">
                        <a:spcBef>
                          <a:spcPts val="0"/>
                        </a:spcBef>
                        <a:spcAft>
                          <a:spcPts val="0"/>
                        </a:spcAft>
                        <a:buNone/>
                      </a:pPr>
                      <a:r>
                        <a:rPr lang="en-US" sz="1800"/>
                        <a:t>Resnet</a:t>
                      </a:r>
                      <a:endParaRPr sz="1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800"/>
                        <a:t>1165</a:t>
                      </a:r>
                      <a:endParaRPr sz="1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6"/>
          <p:cNvSpPr txBox="1"/>
          <p:nvPr>
            <p:ph idx="1" type="body"/>
          </p:nvPr>
        </p:nvSpPr>
        <p:spPr>
          <a:xfrm>
            <a:off x="457200" y="1224650"/>
            <a:ext cx="8229600" cy="5511000"/>
          </a:xfrm>
          <a:prstGeom prst="rect">
            <a:avLst/>
          </a:prstGeom>
        </p:spPr>
        <p:txBody>
          <a:bodyPr anchorCtr="0" anchor="t" bIns="45700" lIns="91425" spcFirstLastPara="1" rIns="91425" wrap="square" tIns="45700">
            <a:normAutofit/>
          </a:bodyPr>
          <a:lstStyle/>
          <a:p>
            <a:pPr indent="-412750" lvl="0" marL="457200" rtl="0" algn="l">
              <a:lnSpc>
                <a:spcPct val="90000"/>
              </a:lnSpc>
              <a:spcBef>
                <a:spcPts val="360"/>
              </a:spcBef>
              <a:spcAft>
                <a:spcPts val="0"/>
              </a:spcAft>
              <a:buSzPts val="2900"/>
              <a:buFont typeface="Courier New"/>
              <a:buChar char="•"/>
            </a:pPr>
            <a:r>
              <a:rPr lang="en-US" sz="2900">
                <a:latin typeface="Courier New"/>
                <a:ea typeface="Courier New"/>
                <a:cs typeface="Courier New"/>
                <a:sym typeface="Courier New"/>
              </a:rPr>
              <a:t>Increasing number of layers tend to improve model accuracy</a:t>
            </a:r>
            <a:endParaRPr sz="2900">
              <a:latin typeface="Courier New"/>
              <a:ea typeface="Courier New"/>
              <a:cs typeface="Courier New"/>
              <a:sym typeface="Courier New"/>
            </a:endParaRPr>
          </a:p>
          <a:p>
            <a:pPr indent="-412750" lvl="1" marL="914400" rtl="0" algn="l">
              <a:lnSpc>
                <a:spcPct val="90000"/>
              </a:lnSpc>
              <a:spcBef>
                <a:spcPts val="0"/>
              </a:spcBef>
              <a:spcAft>
                <a:spcPts val="0"/>
              </a:spcAft>
              <a:buSzPts val="2900"/>
              <a:buFont typeface="Courier New"/>
              <a:buChar char="–"/>
            </a:pPr>
            <a:r>
              <a:rPr lang="en-US" sz="2900">
                <a:latin typeface="Courier New"/>
                <a:ea typeface="Courier New"/>
                <a:cs typeface="Courier New"/>
                <a:sym typeface="Courier New"/>
              </a:rPr>
              <a:t>However, it can also increase chances for model to overfit early</a:t>
            </a:r>
            <a:endParaRPr sz="2900">
              <a:latin typeface="Courier New"/>
              <a:ea typeface="Courier New"/>
              <a:cs typeface="Courier New"/>
              <a:sym typeface="Courier New"/>
            </a:endParaRPr>
          </a:p>
          <a:p>
            <a:pPr indent="-412750" lvl="1" marL="914400" rtl="0" algn="l">
              <a:lnSpc>
                <a:spcPct val="90000"/>
              </a:lnSpc>
              <a:spcBef>
                <a:spcPts val="0"/>
              </a:spcBef>
              <a:spcAft>
                <a:spcPts val="0"/>
              </a:spcAft>
              <a:buSzPts val="2900"/>
              <a:buFont typeface="Courier New"/>
              <a:buChar char="–"/>
            </a:pPr>
            <a:r>
              <a:rPr lang="en-US" sz="2900">
                <a:latin typeface="Courier New"/>
                <a:ea typeface="Courier New"/>
                <a:cs typeface="Courier New"/>
                <a:sym typeface="Courier New"/>
              </a:rPr>
              <a:t>Can be </a:t>
            </a:r>
            <a:r>
              <a:rPr lang="en-US" sz="2900">
                <a:latin typeface="Courier New"/>
                <a:ea typeface="Courier New"/>
                <a:cs typeface="Courier New"/>
                <a:sym typeface="Courier New"/>
              </a:rPr>
              <a:t>mitigated</a:t>
            </a:r>
            <a:r>
              <a:rPr lang="en-US" sz="2900">
                <a:latin typeface="Courier New"/>
                <a:ea typeface="Courier New"/>
                <a:cs typeface="Courier New"/>
                <a:sym typeface="Courier New"/>
              </a:rPr>
              <a:t> with dropout to some extent</a:t>
            </a:r>
            <a:endParaRPr sz="2900">
              <a:latin typeface="Courier New"/>
              <a:ea typeface="Courier New"/>
              <a:cs typeface="Courier New"/>
              <a:sym typeface="Courier New"/>
            </a:endParaRPr>
          </a:p>
          <a:p>
            <a:pPr indent="-412750" lvl="0" marL="457200" rtl="0" algn="l">
              <a:lnSpc>
                <a:spcPct val="90000"/>
              </a:lnSpc>
              <a:spcBef>
                <a:spcPts val="0"/>
              </a:spcBef>
              <a:spcAft>
                <a:spcPts val="0"/>
              </a:spcAft>
              <a:buSzPts val="2900"/>
              <a:buFont typeface="Courier New"/>
              <a:buChar char="•"/>
            </a:pPr>
            <a:r>
              <a:rPr lang="en-US" sz="2900">
                <a:latin typeface="Courier New"/>
                <a:ea typeface="Courier New"/>
                <a:cs typeface="Courier New"/>
                <a:sym typeface="Courier New"/>
              </a:rPr>
              <a:t>Transfer learning models perform better than only model 1</a:t>
            </a:r>
            <a:endParaRPr sz="2900">
              <a:latin typeface="Courier New"/>
              <a:ea typeface="Courier New"/>
              <a:cs typeface="Courier New"/>
              <a:sym typeface="Courier New"/>
            </a:endParaRPr>
          </a:p>
          <a:p>
            <a:pPr indent="-412750" lvl="1" marL="914400" rtl="0" algn="l">
              <a:lnSpc>
                <a:spcPct val="90000"/>
              </a:lnSpc>
              <a:spcBef>
                <a:spcPts val="0"/>
              </a:spcBef>
              <a:spcAft>
                <a:spcPts val="0"/>
              </a:spcAft>
              <a:buSzPts val="2900"/>
              <a:buFont typeface="Courier New"/>
              <a:buChar char="–"/>
            </a:pPr>
            <a:r>
              <a:rPr lang="en-US" sz="2900">
                <a:latin typeface="Courier New"/>
                <a:ea typeface="Courier New"/>
                <a:cs typeface="Courier New"/>
                <a:sym typeface="Courier New"/>
              </a:rPr>
              <a:t>original</a:t>
            </a:r>
            <a:r>
              <a:rPr lang="en-US" sz="2900">
                <a:latin typeface="Courier New"/>
                <a:ea typeface="Courier New"/>
                <a:cs typeface="Courier New"/>
                <a:sym typeface="Courier New"/>
              </a:rPr>
              <a:t> trained on 224X224 image size</a:t>
            </a:r>
            <a:endParaRPr sz="2900">
              <a:latin typeface="Courier New"/>
              <a:ea typeface="Courier New"/>
              <a:cs typeface="Courier New"/>
              <a:sym typeface="Courier New"/>
            </a:endParaRPr>
          </a:p>
          <a:p>
            <a:pPr indent="-412750" lvl="1" marL="914400" rtl="0" algn="l">
              <a:lnSpc>
                <a:spcPct val="90000"/>
              </a:lnSpc>
              <a:spcBef>
                <a:spcPts val="0"/>
              </a:spcBef>
              <a:spcAft>
                <a:spcPts val="0"/>
              </a:spcAft>
              <a:buSzPts val="2900"/>
              <a:buFont typeface="Courier New"/>
              <a:buChar char="–"/>
            </a:pPr>
            <a:r>
              <a:rPr lang="en-US" sz="2900">
                <a:latin typeface="Courier New"/>
                <a:ea typeface="Courier New"/>
                <a:cs typeface="Courier New"/>
                <a:sym typeface="Courier New"/>
              </a:rPr>
              <a:t>Learned features were useful but need further training</a:t>
            </a:r>
            <a:endParaRPr sz="2900">
              <a:latin typeface="Courier New"/>
              <a:ea typeface="Courier New"/>
              <a:cs typeface="Courier New"/>
              <a:sym typeface="Courier New"/>
            </a:endParaRPr>
          </a:p>
        </p:txBody>
      </p:sp>
      <p:sp>
        <p:nvSpPr>
          <p:cNvPr id="775" name="Google Shape;775;p10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Observation</a:t>
            </a:r>
            <a:endParaRPr>
              <a:highlight>
                <a:schemeClr val="accent6"/>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7"/>
          <p:cNvSpPr txBox="1"/>
          <p:nvPr>
            <p:ph idx="1" type="body"/>
          </p:nvPr>
        </p:nvSpPr>
        <p:spPr>
          <a:xfrm>
            <a:off x="457200" y="1417650"/>
            <a:ext cx="8229600" cy="5257800"/>
          </a:xfrm>
          <a:prstGeom prst="rect">
            <a:avLst/>
          </a:prstGeom>
        </p:spPr>
        <p:txBody>
          <a:bodyPr anchorCtr="0" anchor="t" bIns="45700" lIns="91425" spcFirstLastPara="1" rIns="91425" wrap="square" tIns="45700">
            <a:normAutofit/>
          </a:bodyPr>
          <a:lstStyle/>
          <a:p>
            <a:pPr indent="-406400" lvl="0" marL="457200" rtl="0" algn="l">
              <a:lnSpc>
                <a:spcPct val="90000"/>
              </a:lnSpc>
              <a:spcBef>
                <a:spcPts val="360"/>
              </a:spcBef>
              <a:spcAft>
                <a:spcPts val="0"/>
              </a:spcAft>
              <a:buSzPts val="2800"/>
              <a:buFont typeface="Courier New"/>
              <a:buChar char="•"/>
            </a:pPr>
            <a:r>
              <a:rPr lang="en-US" sz="2800">
                <a:latin typeface="Courier New"/>
                <a:ea typeface="Courier New"/>
                <a:cs typeface="Courier New"/>
                <a:sym typeface="Courier New"/>
              </a:rPr>
              <a:t>Good number of </a:t>
            </a:r>
            <a:r>
              <a:rPr lang="en-US" sz="2800">
                <a:latin typeface="Courier New"/>
                <a:ea typeface="Courier New"/>
                <a:cs typeface="Courier New"/>
                <a:sym typeface="Courier New"/>
              </a:rPr>
              <a:t>misclassifications</a:t>
            </a:r>
            <a:r>
              <a:rPr lang="en-US" sz="2800">
                <a:latin typeface="Courier New"/>
                <a:ea typeface="Courier New"/>
                <a:cs typeface="Courier New"/>
                <a:sym typeface="Courier New"/>
              </a:rPr>
              <a:t> seem to be related with tomato leaves</a:t>
            </a:r>
            <a:endParaRPr sz="2800">
              <a:latin typeface="Courier New"/>
              <a:ea typeface="Courier New"/>
              <a:cs typeface="Courier New"/>
              <a:sym typeface="Courier New"/>
            </a:endParaRPr>
          </a:p>
          <a:p>
            <a:pPr indent="-406400" lvl="0" marL="4572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E.g.</a:t>
            </a:r>
            <a:endParaRPr sz="2800">
              <a:latin typeface="Courier New"/>
              <a:ea typeface="Courier New"/>
              <a:cs typeface="Courier New"/>
              <a:sym typeface="Courier New"/>
            </a:endParaRPr>
          </a:p>
          <a:p>
            <a:pPr indent="-406400" lvl="1" marL="9144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Model 1 had low accuracy on</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Tomato___Early_blight</a:t>
            </a:r>
            <a:endParaRPr sz="2800">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Tomato___Tomato_mosaic_virus</a:t>
            </a:r>
            <a:endParaRPr sz="2800">
              <a:latin typeface="Courier New"/>
              <a:ea typeface="Courier New"/>
              <a:cs typeface="Courier New"/>
              <a:sym typeface="Courier New"/>
            </a:endParaRPr>
          </a:p>
          <a:p>
            <a:pPr indent="-406400" lvl="1" marL="9144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Model 2 had low accuracy</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Tomato___Early_blight</a:t>
            </a:r>
            <a:endParaRPr sz="2800">
              <a:latin typeface="Courier New"/>
              <a:ea typeface="Courier New"/>
              <a:cs typeface="Courier New"/>
              <a:sym typeface="Courier New"/>
            </a:endParaRPr>
          </a:p>
          <a:p>
            <a:pPr indent="-406400" lvl="1" marL="9144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Alex had low accuracy on</a:t>
            </a:r>
            <a:endParaRPr sz="2800">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Tomato___Early_blight</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Tomato___Leaf_Mold</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Tomato___Target_Spot</a:t>
            </a:r>
            <a:endParaRPr sz="2800">
              <a:latin typeface="Courier New"/>
              <a:ea typeface="Courier New"/>
              <a:cs typeface="Courier New"/>
              <a:sym typeface="Courier New"/>
            </a:endParaRPr>
          </a:p>
        </p:txBody>
      </p:sp>
      <p:sp>
        <p:nvSpPr>
          <p:cNvPr id="782" name="Google Shape;782;p10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Observation</a:t>
            </a:r>
            <a:endParaRPr>
              <a:highlight>
                <a:schemeClr val="accent6"/>
              </a:high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8"/>
          <p:cNvSpPr txBox="1"/>
          <p:nvPr>
            <p:ph idx="1" type="body"/>
          </p:nvPr>
        </p:nvSpPr>
        <p:spPr>
          <a:xfrm>
            <a:off x="457200" y="1300825"/>
            <a:ext cx="8229600" cy="5489100"/>
          </a:xfrm>
          <a:prstGeom prst="rect">
            <a:avLst/>
          </a:prstGeom>
        </p:spPr>
        <p:txBody>
          <a:bodyPr anchorCtr="0" anchor="t" bIns="45700" lIns="91425" spcFirstLastPara="1" rIns="91425" wrap="square" tIns="45700">
            <a:normAutofit/>
          </a:bodyPr>
          <a:lstStyle/>
          <a:p>
            <a:pPr indent="-406400" lvl="1" marL="914400" rtl="0" algn="l">
              <a:lnSpc>
                <a:spcPct val="90000"/>
              </a:lnSpc>
              <a:spcBef>
                <a:spcPts val="360"/>
              </a:spcBef>
              <a:spcAft>
                <a:spcPts val="0"/>
              </a:spcAft>
              <a:buSzPts val="2800"/>
              <a:buFont typeface="Courier New"/>
              <a:buChar char="–"/>
            </a:pPr>
            <a:r>
              <a:rPr lang="en-US">
                <a:latin typeface="Courier New"/>
                <a:ea typeface="Courier New"/>
                <a:cs typeface="Courier New"/>
                <a:sym typeface="Courier New"/>
              </a:rPr>
              <a:t>Resnet had low accuracy on</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Tomato___Early_blight</a:t>
            </a:r>
            <a:endParaRPr sz="2800">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Tomato___Late_blight</a:t>
            </a:r>
            <a:endParaRPr sz="2800">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Tomato___Leaf_Mold</a:t>
            </a:r>
            <a:endParaRPr sz="2800">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Tomato___Target_Spot</a:t>
            </a:r>
            <a:endParaRPr sz="2800">
              <a:latin typeface="Courier New"/>
              <a:ea typeface="Courier New"/>
              <a:cs typeface="Courier New"/>
              <a:sym typeface="Courier New"/>
            </a:endParaRPr>
          </a:p>
          <a:p>
            <a:pPr indent="-406400" lvl="1" marL="9144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Model 1 misclassified Peach__Bacrial_spot with</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Tomato__Bacterial</a:t>
            </a:r>
            <a:endParaRPr sz="2800">
              <a:latin typeface="Courier New"/>
              <a:ea typeface="Courier New"/>
              <a:cs typeface="Courier New"/>
              <a:sym typeface="Courier New"/>
            </a:endParaRPr>
          </a:p>
          <a:p>
            <a:pPr indent="-406400" lvl="1" marL="9144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Model 2 misclassified Corn___Cercospora_leaf_spot Gray_leaf_spot with</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Tomato___Late_blight</a:t>
            </a:r>
            <a:endParaRPr>
              <a:latin typeface="Courier New"/>
              <a:ea typeface="Courier New"/>
              <a:cs typeface="Courier New"/>
              <a:sym typeface="Courier New"/>
            </a:endParaRPr>
          </a:p>
        </p:txBody>
      </p:sp>
      <p:sp>
        <p:nvSpPr>
          <p:cNvPr id="789" name="Google Shape;789;p108"/>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Observation</a:t>
            </a:r>
            <a:endParaRPr>
              <a:highlight>
                <a:schemeClr val="accent6"/>
              </a:high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9"/>
          <p:cNvSpPr txBox="1"/>
          <p:nvPr>
            <p:ph idx="1" type="body"/>
          </p:nvPr>
        </p:nvSpPr>
        <p:spPr>
          <a:xfrm>
            <a:off x="457200" y="1300825"/>
            <a:ext cx="8229600" cy="5489100"/>
          </a:xfrm>
          <a:prstGeom prst="rect">
            <a:avLst/>
          </a:prstGeom>
        </p:spPr>
        <p:txBody>
          <a:bodyPr anchorCtr="0" anchor="t" bIns="45700" lIns="91425" spcFirstLastPara="1" rIns="91425" wrap="square" tIns="45700">
            <a:normAutofit/>
          </a:bodyPr>
          <a:lstStyle/>
          <a:p>
            <a:pPr indent="-406400" lvl="1" marL="914400" rtl="0" algn="l">
              <a:lnSpc>
                <a:spcPct val="90000"/>
              </a:lnSpc>
              <a:spcBef>
                <a:spcPts val="360"/>
              </a:spcBef>
              <a:spcAft>
                <a:spcPts val="0"/>
              </a:spcAft>
              <a:buSzPts val="2800"/>
              <a:buFont typeface="Courier New"/>
              <a:buChar char="–"/>
            </a:pPr>
            <a:r>
              <a:rPr lang="en-US">
                <a:latin typeface="Courier New"/>
                <a:ea typeface="Courier New"/>
                <a:cs typeface="Courier New"/>
                <a:sym typeface="Courier New"/>
              </a:rPr>
              <a:t>Resnet had low accuracy on</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Tomato___Early_blight</a:t>
            </a:r>
            <a:endParaRPr sz="2800">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Tomato___Late_blight</a:t>
            </a:r>
            <a:endParaRPr sz="2800">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Tomato___Leaf_Mold</a:t>
            </a:r>
            <a:endParaRPr sz="2800">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Tomato___Target_Spot</a:t>
            </a:r>
            <a:endParaRPr sz="2800">
              <a:latin typeface="Courier New"/>
              <a:ea typeface="Courier New"/>
              <a:cs typeface="Courier New"/>
              <a:sym typeface="Courier New"/>
            </a:endParaRPr>
          </a:p>
          <a:p>
            <a:pPr indent="-406400" lvl="1" marL="9144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Model 1 misclassified Peach__Bacrial_spot with</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Tomato__Bacterial</a:t>
            </a:r>
            <a:endParaRPr sz="2800">
              <a:latin typeface="Courier New"/>
              <a:ea typeface="Courier New"/>
              <a:cs typeface="Courier New"/>
              <a:sym typeface="Courier New"/>
            </a:endParaRPr>
          </a:p>
          <a:p>
            <a:pPr indent="-406400" lvl="1" marL="914400" rtl="0" algn="l">
              <a:lnSpc>
                <a:spcPct val="90000"/>
              </a:lnSpc>
              <a:spcBef>
                <a:spcPts val="0"/>
              </a:spcBef>
              <a:spcAft>
                <a:spcPts val="0"/>
              </a:spcAft>
              <a:buSzPts val="2800"/>
              <a:buFont typeface="Courier New"/>
              <a:buChar char="–"/>
            </a:pPr>
            <a:r>
              <a:rPr lang="en-US">
                <a:latin typeface="Courier New"/>
                <a:ea typeface="Courier New"/>
                <a:cs typeface="Courier New"/>
                <a:sym typeface="Courier New"/>
              </a:rPr>
              <a:t>Model 2 misclassified Corn___Cercospora_leaf_spot Gray_leaf_spot with</a:t>
            </a:r>
            <a:endParaRPr>
              <a:latin typeface="Courier New"/>
              <a:ea typeface="Courier New"/>
              <a:cs typeface="Courier New"/>
              <a:sym typeface="Courier New"/>
            </a:endParaRPr>
          </a:p>
          <a:p>
            <a:pPr indent="-406400" lvl="2" marL="1371600" rtl="0" algn="l">
              <a:lnSpc>
                <a:spcPct val="90000"/>
              </a:lnSpc>
              <a:spcBef>
                <a:spcPts val="0"/>
              </a:spcBef>
              <a:spcAft>
                <a:spcPts val="0"/>
              </a:spcAft>
              <a:buSzPts val="2800"/>
              <a:buFont typeface="Courier New"/>
              <a:buChar char="•"/>
            </a:pPr>
            <a:r>
              <a:rPr lang="en-US" sz="2800">
                <a:latin typeface="Courier New"/>
                <a:ea typeface="Courier New"/>
                <a:cs typeface="Courier New"/>
                <a:sym typeface="Courier New"/>
              </a:rPr>
              <a:t>Tomato___Late_blight</a:t>
            </a:r>
            <a:endParaRPr sz="2800">
              <a:latin typeface="Courier New"/>
              <a:ea typeface="Courier New"/>
              <a:cs typeface="Courier New"/>
              <a:sym typeface="Courier New"/>
            </a:endParaRPr>
          </a:p>
        </p:txBody>
      </p:sp>
      <p:sp>
        <p:nvSpPr>
          <p:cNvPr id="796" name="Google Shape;796;p10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Observation</a:t>
            </a:r>
            <a:endParaRPr>
              <a:highlight>
                <a:schemeClr val="accent6"/>
              </a:high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0"/>
          <p:cNvSpPr txBox="1"/>
          <p:nvPr>
            <p:ph idx="1" type="body"/>
          </p:nvPr>
        </p:nvSpPr>
        <p:spPr>
          <a:xfrm>
            <a:off x="457200" y="1300825"/>
            <a:ext cx="8229600" cy="5489100"/>
          </a:xfrm>
          <a:prstGeom prst="rect">
            <a:avLst/>
          </a:prstGeom>
        </p:spPr>
        <p:txBody>
          <a:bodyPr anchorCtr="0" anchor="t" bIns="45700" lIns="91425" spcFirstLastPara="1" rIns="91425" wrap="square" tIns="45700">
            <a:normAutofit/>
          </a:bodyPr>
          <a:lstStyle/>
          <a:p>
            <a:pPr indent="-406400" lvl="0" marL="457200" rtl="0" algn="l">
              <a:lnSpc>
                <a:spcPct val="90000"/>
              </a:lnSpc>
              <a:spcBef>
                <a:spcPts val="360"/>
              </a:spcBef>
              <a:spcAft>
                <a:spcPts val="0"/>
              </a:spcAft>
              <a:buSzPts val="2800"/>
              <a:buFont typeface="Courier New"/>
              <a:buChar char="•"/>
            </a:pPr>
            <a:r>
              <a:rPr lang="en-US" sz="2800">
                <a:latin typeface="Courier New"/>
                <a:ea typeface="Courier New"/>
                <a:cs typeface="Courier New"/>
                <a:sym typeface="Courier New"/>
              </a:rPr>
              <a:t>Good number of misclassifications of and with also came from apple, corn, and peach but not as much as tomato leaves</a:t>
            </a:r>
            <a:endParaRPr sz="2800">
              <a:latin typeface="Courier New"/>
              <a:ea typeface="Courier New"/>
              <a:cs typeface="Courier New"/>
              <a:sym typeface="Courier New"/>
            </a:endParaRPr>
          </a:p>
        </p:txBody>
      </p:sp>
      <p:sp>
        <p:nvSpPr>
          <p:cNvPr id="803" name="Google Shape;803;p11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Observation</a:t>
            </a:r>
            <a:endParaRPr>
              <a:highlight>
                <a:schemeClr val="accent6"/>
              </a:high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highlight>
                  <a:schemeClr val="accent6"/>
                </a:highlight>
              </a:rPr>
              <a:t>Observation</a:t>
            </a:r>
            <a:endParaRPr>
              <a:highlight>
                <a:schemeClr val="accent6"/>
              </a:highlight>
            </a:endParaRPr>
          </a:p>
        </p:txBody>
      </p:sp>
      <p:pic>
        <p:nvPicPr>
          <p:cNvPr id="810" name="Google Shape;810;p111"/>
          <p:cNvPicPr preferRelativeResize="0"/>
          <p:nvPr/>
        </p:nvPicPr>
        <p:blipFill>
          <a:blip r:embed="rId3">
            <a:alphaModFix/>
          </a:blip>
          <a:stretch>
            <a:fillRect/>
          </a:stretch>
        </p:blipFill>
        <p:spPr>
          <a:xfrm>
            <a:off x="0" y="1989300"/>
            <a:ext cx="4454049" cy="4147500"/>
          </a:xfrm>
          <a:prstGeom prst="rect">
            <a:avLst/>
          </a:prstGeom>
          <a:noFill/>
          <a:ln>
            <a:noFill/>
          </a:ln>
        </p:spPr>
      </p:pic>
      <p:pic>
        <p:nvPicPr>
          <p:cNvPr id="811" name="Google Shape;811;p111"/>
          <p:cNvPicPr preferRelativeResize="0"/>
          <p:nvPr/>
        </p:nvPicPr>
        <p:blipFill>
          <a:blip r:embed="rId4">
            <a:alphaModFix/>
          </a:blip>
          <a:stretch>
            <a:fillRect/>
          </a:stretch>
        </p:blipFill>
        <p:spPr>
          <a:xfrm>
            <a:off x="4572001" y="1812413"/>
            <a:ext cx="4560499" cy="4976218"/>
          </a:xfrm>
          <a:prstGeom prst="rect">
            <a:avLst/>
          </a:prstGeom>
          <a:noFill/>
          <a:ln>
            <a:noFill/>
          </a:ln>
        </p:spPr>
      </p:pic>
      <p:sp>
        <p:nvSpPr>
          <p:cNvPr id="812" name="Google Shape;812;p111"/>
          <p:cNvSpPr txBox="1"/>
          <p:nvPr>
            <p:ph type="title"/>
          </p:nvPr>
        </p:nvSpPr>
        <p:spPr>
          <a:xfrm>
            <a:off x="723125" y="1088150"/>
            <a:ext cx="8229600" cy="833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US" sz="2680"/>
              <a:t>Model 1</a:t>
            </a:r>
            <a:endParaRPr sz="3359"/>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